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72" r:id="rId9"/>
    <p:sldId id="260" r:id="rId10"/>
    <p:sldId id="268" r:id="rId11"/>
    <p:sldId id="269" r:id="rId12"/>
    <p:sldId id="259" r:id="rId13"/>
    <p:sldId id="261" r:id="rId14"/>
    <p:sldId id="271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0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7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5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1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73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3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2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4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30E77-FD6B-3241-98FB-85187FD9568D}" type="datetimeFigureOut">
              <a:rPr lang="en-US" smtClean="0"/>
              <a:t>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C028-7079-494D-8F36-7B5702DA2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8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IPv4 / IPv6 Performance Measurement Panel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 Huston, APNIC</a:t>
            </a:r>
          </a:p>
          <a:p>
            <a:r>
              <a:rPr lang="en-US" dirty="0" smtClean="0"/>
              <a:t>September 2014</a:t>
            </a:r>
          </a:p>
        </p:txBody>
      </p:sp>
    </p:spTree>
    <p:extLst>
      <p:ext uri="{BB962C8B-B14F-4D97-AF65-F5344CB8AC3E}">
        <p14:creationId xmlns:p14="http://schemas.microsoft.com/office/powerpoint/2010/main" val="984677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RTT Estimate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Measuring the time interval for the completion of the TCP handshake</a:t>
            </a:r>
          </a:p>
        </p:txBody>
      </p:sp>
      <p:sp>
        <p:nvSpPr>
          <p:cNvPr id="5" name="Freeform 4"/>
          <p:cNvSpPr/>
          <p:nvPr/>
        </p:nvSpPr>
        <p:spPr>
          <a:xfrm rot="21017304">
            <a:off x="2157598" y="4552274"/>
            <a:ext cx="602879" cy="604606"/>
          </a:xfrm>
          <a:custGeom>
            <a:avLst/>
            <a:gdLst>
              <a:gd name="connsiteX0" fmla="*/ 602879 w 602879"/>
              <a:gd name="connsiteY0" fmla="*/ 216415 h 604606"/>
              <a:gd name="connsiteX1" fmla="*/ 205526 w 602879"/>
              <a:gd name="connsiteY1" fmla="*/ 13850 h 604606"/>
              <a:gd name="connsiteX2" fmla="*/ 10744 w 602879"/>
              <a:gd name="connsiteY2" fmla="*/ 559218 h 604606"/>
              <a:gd name="connsiteX3" fmla="*/ 517175 w 602879"/>
              <a:gd name="connsiteY3" fmla="*/ 535845 h 60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879" h="604606">
                <a:moveTo>
                  <a:pt x="602879" y="216415"/>
                </a:moveTo>
                <a:cubicBezTo>
                  <a:pt x="453547" y="86565"/>
                  <a:pt x="304215" y="-43284"/>
                  <a:pt x="205526" y="13850"/>
                </a:cubicBezTo>
                <a:cubicBezTo>
                  <a:pt x="106837" y="70984"/>
                  <a:pt x="-41198" y="472219"/>
                  <a:pt x="10744" y="559218"/>
                </a:cubicBezTo>
                <a:cubicBezTo>
                  <a:pt x="62685" y="646217"/>
                  <a:pt x="289930" y="591031"/>
                  <a:pt x="517175" y="53584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712194" y="4292470"/>
            <a:ext cx="413502" cy="729776"/>
          </a:xfrm>
          <a:custGeom>
            <a:avLst/>
            <a:gdLst>
              <a:gd name="connsiteX0" fmla="*/ 379655 w 413502"/>
              <a:gd name="connsiteY0" fmla="*/ 226908 h 729776"/>
              <a:gd name="connsiteX1" fmla="*/ 169291 w 413502"/>
              <a:gd name="connsiteY1" fmla="*/ 970 h 729776"/>
              <a:gd name="connsiteX2" fmla="*/ 5675 w 413502"/>
              <a:gd name="connsiteY2" fmla="*/ 304818 h 729776"/>
              <a:gd name="connsiteX3" fmla="*/ 379655 w 413502"/>
              <a:gd name="connsiteY3" fmla="*/ 476219 h 729776"/>
              <a:gd name="connsiteX4" fmla="*/ 356281 w 413502"/>
              <a:gd name="connsiteY4" fmla="*/ 725530 h 729776"/>
              <a:gd name="connsiteX5" fmla="*/ 29049 w 413502"/>
              <a:gd name="connsiteY5" fmla="*/ 639830 h 72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3502" h="729776">
                <a:moveTo>
                  <a:pt x="379655" y="226908"/>
                </a:moveTo>
                <a:cubicBezTo>
                  <a:pt x="305638" y="107446"/>
                  <a:pt x="231621" y="-12015"/>
                  <a:pt x="169291" y="970"/>
                </a:cubicBezTo>
                <a:cubicBezTo>
                  <a:pt x="106961" y="13955"/>
                  <a:pt x="-29386" y="225610"/>
                  <a:pt x="5675" y="304818"/>
                </a:cubicBezTo>
                <a:cubicBezTo>
                  <a:pt x="40736" y="384026"/>
                  <a:pt x="321221" y="406100"/>
                  <a:pt x="379655" y="476219"/>
                </a:cubicBezTo>
                <a:cubicBezTo>
                  <a:pt x="438089" y="546338"/>
                  <a:pt x="414715" y="698262"/>
                  <a:pt x="356281" y="725530"/>
                </a:cubicBezTo>
                <a:cubicBezTo>
                  <a:pt x="297847" y="752799"/>
                  <a:pt x="29049" y="639830"/>
                  <a:pt x="29049" y="63983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46181" y="4075031"/>
            <a:ext cx="3381499" cy="335274"/>
          </a:xfrm>
          <a:custGeom>
            <a:avLst/>
            <a:gdLst>
              <a:gd name="connsiteX0" fmla="*/ 0 w 3381499"/>
              <a:gd name="connsiteY0" fmla="*/ 304110 h 335274"/>
              <a:gd name="connsiteX1" fmla="*/ 1215434 w 3381499"/>
              <a:gd name="connsiteY1" fmla="*/ 262 h 335274"/>
              <a:gd name="connsiteX2" fmla="*/ 3248949 w 3381499"/>
              <a:gd name="connsiteY2" fmla="*/ 249573 h 335274"/>
              <a:gd name="connsiteX3" fmla="*/ 3155454 w 3381499"/>
              <a:gd name="connsiteY3" fmla="*/ 171663 h 335274"/>
              <a:gd name="connsiteX4" fmla="*/ 3381400 w 3381499"/>
              <a:gd name="connsiteY4" fmla="*/ 265155 h 335274"/>
              <a:gd name="connsiteX5" fmla="*/ 3186619 w 3381499"/>
              <a:gd name="connsiteY5" fmla="*/ 335274 h 33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1499" h="335274">
                <a:moveTo>
                  <a:pt x="0" y="304110"/>
                </a:moveTo>
                <a:cubicBezTo>
                  <a:pt x="336971" y="156730"/>
                  <a:pt x="673943" y="9351"/>
                  <a:pt x="1215434" y="262"/>
                </a:cubicBezTo>
                <a:cubicBezTo>
                  <a:pt x="1756925" y="-8827"/>
                  <a:pt x="2925612" y="221006"/>
                  <a:pt x="3248949" y="249573"/>
                </a:cubicBezTo>
                <a:cubicBezTo>
                  <a:pt x="3572286" y="278140"/>
                  <a:pt x="3133379" y="169066"/>
                  <a:pt x="3155454" y="171663"/>
                </a:cubicBezTo>
                <a:cubicBezTo>
                  <a:pt x="3177529" y="174260"/>
                  <a:pt x="3376206" y="237887"/>
                  <a:pt x="3381400" y="265155"/>
                </a:cubicBezTo>
                <a:cubicBezTo>
                  <a:pt x="3386594" y="292423"/>
                  <a:pt x="3186619" y="335274"/>
                  <a:pt x="3186619" y="335274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984273" y="4511165"/>
            <a:ext cx="3180978" cy="265315"/>
          </a:xfrm>
          <a:custGeom>
            <a:avLst/>
            <a:gdLst>
              <a:gd name="connsiteX0" fmla="*/ 3180978 w 3180978"/>
              <a:gd name="connsiteY0" fmla="*/ 132869 h 265315"/>
              <a:gd name="connsiteX1" fmla="*/ 1833093 w 3180978"/>
              <a:gd name="connsiteY1" fmla="*/ 422 h 265315"/>
              <a:gd name="connsiteX2" fmla="*/ 87854 w 3180978"/>
              <a:gd name="connsiteY2" fmla="*/ 171824 h 265315"/>
              <a:gd name="connsiteX3" fmla="*/ 235887 w 3180978"/>
              <a:gd name="connsiteY3" fmla="*/ 93914 h 265315"/>
              <a:gd name="connsiteX4" fmla="*/ 25524 w 3180978"/>
              <a:gd name="connsiteY4" fmla="*/ 179615 h 265315"/>
              <a:gd name="connsiteX5" fmla="*/ 212514 w 3180978"/>
              <a:gd name="connsiteY5" fmla="*/ 265315 h 265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0978" h="265315">
                <a:moveTo>
                  <a:pt x="3180978" y="132869"/>
                </a:moveTo>
                <a:cubicBezTo>
                  <a:pt x="2764796" y="63399"/>
                  <a:pt x="2348614" y="-6070"/>
                  <a:pt x="1833093" y="422"/>
                </a:cubicBezTo>
                <a:cubicBezTo>
                  <a:pt x="1317572" y="6914"/>
                  <a:pt x="354055" y="156242"/>
                  <a:pt x="87854" y="171824"/>
                </a:cubicBezTo>
                <a:cubicBezTo>
                  <a:pt x="-178347" y="187406"/>
                  <a:pt x="246275" y="92616"/>
                  <a:pt x="235887" y="93914"/>
                </a:cubicBezTo>
                <a:cubicBezTo>
                  <a:pt x="225499" y="95212"/>
                  <a:pt x="29419" y="151048"/>
                  <a:pt x="25524" y="179615"/>
                </a:cubicBezTo>
                <a:cubicBezTo>
                  <a:pt x="21628" y="208182"/>
                  <a:pt x="212514" y="265315"/>
                  <a:pt x="212514" y="265315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33293" y="3591636"/>
            <a:ext cx="722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31" y="4186684"/>
            <a:ext cx="1409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SYN+ACK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9322" y="4997200"/>
            <a:ext cx="78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ACK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3020579" y="4828193"/>
            <a:ext cx="3122371" cy="221754"/>
          </a:xfrm>
          <a:custGeom>
            <a:avLst/>
            <a:gdLst>
              <a:gd name="connsiteX0" fmla="*/ 3064 w 3122371"/>
              <a:gd name="connsiteY0" fmla="*/ 70558 h 221754"/>
              <a:gd name="connsiteX1" fmla="*/ 164325 w 3122371"/>
              <a:gd name="connsiteY1" fmla="*/ 10080 h 221754"/>
              <a:gd name="connsiteX2" fmla="*/ 1061339 w 3122371"/>
              <a:gd name="connsiteY2" fmla="*/ 110877 h 221754"/>
              <a:gd name="connsiteX3" fmla="*/ 2421978 w 3122371"/>
              <a:gd name="connsiteY3" fmla="*/ 141117 h 221754"/>
              <a:gd name="connsiteX4" fmla="*/ 3107337 w 3122371"/>
              <a:gd name="connsiteY4" fmla="*/ 60479 h 221754"/>
              <a:gd name="connsiteX5" fmla="*/ 2825131 w 3122371"/>
              <a:gd name="connsiteY5" fmla="*/ 0 h 221754"/>
              <a:gd name="connsiteX6" fmla="*/ 3117416 w 3122371"/>
              <a:gd name="connsiteY6" fmla="*/ 60479 h 221754"/>
              <a:gd name="connsiteX7" fmla="*/ 3016628 w 3122371"/>
              <a:gd name="connsiteY7" fmla="*/ 221754 h 22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22371" h="221754">
                <a:moveTo>
                  <a:pt x="3064" y="70558"/>
                </a:moveTo>
                <a:cubicBezTo>
                  <a:pt x="-4495" y="36959"/>
                  <a:pt x="-12054" y="3360"/>
                  <a:pt x="164325" y="10080"/>
                </a:cubicBezTo>
                <a:cubicBezTo>
                  <a:pt x="340704" y="16800"/>
                  <a:pt x="685064" y="89038"/>
                  <a:pt x="1061339" y="110877"/>
                </a:cubicBezTo>
                <a:cubicBezTo>
                  <a:pt x="1437614" y="132716"/>
                  <a:pt x="2080978" y="149517"/>
                  <a:pt x="2421978" y="141117"/>
                </a:cubicBezTo>
                <a:cubicBezTo>
                  <a:pt x="2762978" y="132717"/>
                  <a:pt x="3040145" y="83999"/>
                  <a:pt x="3107337" y="60479"/>
                </a:cubicBezTo>
                <a:cubicBezTo>
                  <a:pt x="3174529" y="36959"/>
                  <a:pt x="2823451" y="0"/>
                  <a:pt x="2825131" y="0"/>
                </a:cubicBezTo>
                <a:cubicBezTo>
                  <a:pt x="2826811" y="0"/>
                  <a:pt x="3085500" y="23520"/>
                  <a:pt x="3117416" y="60479"/>
                </a:cubicBezTo>
                <a:cubicBezTo>
                  <a:pt x="3149332" y="97438"/>
                  <a:pt x="3016628" y="221754"/>
                  <a:pt x="3016628" y="221754"/>
                </a:cubicBezTo>
              </a:path>
            </a:pathLst>
          </a:cu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258941" y="4326089"/>
            <a:ext cx="129904" cy="565195"/>
          </a:xfrm>
          <a:custGeom>
            <a:avLst/>
            <a:gdLst>
              <a:gd name="connsiteX0" fmla="*/ 20157 w 129904"/>
              <a:gd name="connsiteY0" fmla="*/ 8197 h 565195"/>
              <a:gd name="connsiteX1" fmla="*/ 110867 w 129904"/>
              <a:gd name="connsiteY1" fmla="*/ 18277 h 565195"/>
              <a:gd name="connsiteX2" fmla="*/ 120945 w 129904"/>
              <a:gd name="connsiteY2" fmla="*/ 169473 h 565195"/>
              <a:gd name="connsiteX3" fmla="*/ 120945 w 129904"/>
              <a:gd name="connsiteY3" fmla="*/ 381147 h 565195"/>
              <a:gd name="connsiteX4" fmla="*/ 120945 w 129904"/>
              <a:gd name="connsiteY4" fmla="*/ 552503 h 565195"/>
              <a:gd name="connsiteX5" fmla="*/ 0 w 129904"/>
              <a:gd name="connsiteY5" fmla="*/ 552503 h 565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904" h="565195">
                <a:moveTo>
                  <a:pt x="20157" y="8197"/>
                </a:moveTo>
                <a:cubicBezTo>
                  <a:pt x="57113" y="-203"/>
                  <a:pt x="94069" y="-8602"/>
                  <a:pt x="110867" y="18277"/>
                </a:cubicBezTo>
                <a:cubicBezTo>
                  <a:pt x="127665" y="45156"/>
                  <a:pt x="119265" y="108995"/>
                  <a:pt x="120945" y="169473"/>
                </a:cubicBezTo>
                <a:cubicBezTo>
                  <a:pt x="122625" y="229951"/>
                  <a:pt x="120945" y="381147"/>
                  <a:pt x="120945" y="381147"/>
                </a:cubicBezTo>
                <a:cubicBezTo>
                  <a:pt x="120945" y="444985"/>
                  <a:pt x="141103" y="523944"/>
                  <a:pt x="120945" y="552503"/>
                </a:cubicBezTo>
                <a:cubicBezTo>
                  <a:pt x="100788" y="581062"/>
                  <a:pt x="0" y="552503"/>
                  <a:pt x="0" y="552503"/>
                </a:cubicBezTo>
              </a:path>
            </a:pathLst>
          </a:cu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142950" y="5866406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RTT Interval</a:t>
            </a:r>
            <a:endParaRPr lang="en-US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5981158" y="4969310"/>
            <a:ext cx="2199571" cy="1461530"/>
          </a:xfrm>
          <a:custGeom>
            <a:avLst/>
            <a:gdLst>
              <a:gd name="connsiteX0" fmla="*/ 680935 w 2199571"/>
              <a:gd name="connsiteY0" fmla="*/ 866857 h 1461530"/>
              <a:gd name="connsiteX1" fmla="*/ 176995 w 2199571"/>
              <a:gd name="connsiteY1" fmla="*/ 866857 h 1461530"/>
              <a:gd name="connsiteX2" fmla="*/ 116522 w 2199571"/>
              <a:gd name="connsiteY2" fmla="*/ 1350684 h 1461530"/>
              <a:gd name="connsiteX3" fmla="*/ 1678737 w 2199571"/>
              <a:gd name="connsiteY3" fmla="*/ 1451481 h 1461530"/>
              <a:gd name="connsiteX4" fmla="*/ 2192757 w 2199571"/>
              <a:gd name="connsiteY4" fmla="*/ 1179329 h 1461530"/>
              <a:gd name="connsiteX5" fmla="*/ 1386452 w 2199571"/>
              <a:gd name="connsiteY5" fmla="*/ 876937 h 1461530"/>
              <a:gd name="connsiteX6" fmla="*/ 731329 w 2199571"/>
              <a:gd name="connsiteY6" fmla="*/ 755980 h 1461530"/>
              <a:gd name="connsiteX7" fmla="*/ 620462 w 2199571"/>
              <a:gd name="connsiteY7" fmla="*/ 635023 h 1461530"/>
              <a:gd name="connsiteX8" fmla="*/ 529753 w 2199571"/>
              <a:gd name="connsiteY8" fmla="*/ 151196 h 1461530"/>
              <a:gd name="connsiteX9" fmla="*/ 408807 w 2199571"/>
              <a:gd name="connsiteY9" fmla="*/ 0 h 146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99571" h="1461530">
                <a:moveTo>
                  <a:pt x="680935" y="866857"/>
                </a:moveTo>
                <a:cubicBezTo>
                  <a:pt x="475999" y="826538"/>
                  <a:pt x="271064" y="786219"/>
                  <a:pt x="176995" y="866857"/>
                </a:cubicBezTo>
                <a:cubicBezTo>
                  <a:pt x="82926" y="947495"/>
                  <a:pt x="-133768" y="1253247"/>
                  <a:pt x="116522" y="1350684"/>
                </a:cubicBezTo>
                <a:cubicBezTo>
                  <a:pt x="366812" y="1448121"/>
                  <a:pt x="1332698" y="1480040"/>
                  <a:pt x="1678737" y="1451481"/>
                </a:cubicBezTo>
                <a:cubicBezTo>
                  <a:pt x="2024776" y="1422922"/>
                  <a:pt x="2241471" y="1275086"/>
                  <a:pt x="2192757" y="1179329"/>
                </a:cubicBezTo>
                <a:cubicBezTo>
                  <a:pt x="2144043" y="1083572"/>
                  <a:pt x="1630023" y="947495"/>
                  <a:pt x="1386452" y="876937"/>
                </a:cubicBezTo>
                <a:cubicBezTo>
                  <a:pt x="1142881" y="806379"/>
                  <a:pt x="858994" y="796299"/>
                  <a:pt x="731329" y="755980"/>
                </a:cubicBezTo>
                <a:cubicBezTo>
                  <a:pt x="603664" y="715661"/>
                  <a:pt x="654058" y="735820"/>
                  <a:pt x="620462" y="635023"/>
                </a:cubicBezTo>
                <a:cubicBezTo>
                  <a:pt x="586866" y="534226"/>
                  <a:pt x="565029" y="257033"/>
                  <a:pt x="529753" y="151196"/>
                </a:cubicBezTo>
                <a:cubicBezTo>
                  <a:pt x="494477" y="45359"/>
                  <a:pt x="408807" y="0"/>
                  <a:pt x="408807" y="0"/>
                </a:cubicBezTo>
              </a:path>
            </a:pathLst>
          </a:custGeom>
          <a:ln w="127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93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RTT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Take the TCP handshake and measure the elapsed time at the server between the initial SYN and the following ACK packet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this time value is an indicator of the RTT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Take the measurements where we have web log evidence that the IPv4 and IPv6 addresses correspond to a single experiment, and generate a ratio of the two RTT values</a:t>
            </a:r>
          </a:p>
        </p:txBody>
      </p:sp>
    </p:spTree>
    <p:extLst>
      <p:ext uri="{BB962C8B-B14F-4D97-AF65-F5344CB8AC3E}">
        <p14:creationId xmlns:p14="http://schemas.microsoft.com/office/powerpoint/2010/main" val="607997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Figure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38" y="1230279"/>
            <a:ext cx="7518399" cy="52788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RTT Distribution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14469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IPv6 is faster than IPv4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29901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IPv4 is faster than IPv6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496935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280272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29389" y="4427997"/>
            <a:ext cx="1057163" cy="646331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July 2012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20683" y="3393733"/>
            <a:ext cx="1949347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% of RTT measurements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907879" y="5999046"/>
            <a:ext cx="7182021" cy="4249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750543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84012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57114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019524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08208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39174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9184" y="5999046"/>
            <a:ext cx="261610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092479" y="6270707"/>
            <a:ext cx="777151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RTT Ratio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62976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Figure0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82" y="1230279"/>
            <a:ext cx="7518400" cy="52788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RTT Distribution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14469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IPv6 is faster than IPv4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29901" y="1951031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IPv4 is faster than IPv6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496935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2802721" y="2244546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29389" y="4427997"/>
            <a:ext cx="1057163" cy="646331"/>
          </a:xfrm>
          <a:prstGeom prst="rect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July 2012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4645" y="4427997"/>
            <a:ext cx="1675158" cy="646331"/>
          </a:xfrm>
          <a:prstGeom prst="rect">
            <a:avLst/>
          </a:prstGeom>
          <a:solidFill>
            <a:srgbClr val="FFFFFF"/>
          </a:solidFill>
          <a:ln>
            <a:solidFill>
              <a:srgbClr val="00FF5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51"/>
                </a:solidFill>
              </a:rPr>
              <a:t>Now:</a:t>
            </a:r>
          </a:p>
          <a:p>
            <a:r>
              <a:rPr lang="en-US" dirty="0" smtClean="0">
                <a:solidFill>
                  <a:srgbClr val="00FF51"/>
                </a:solidFill>
              </a:rPr>
              <a:t>December 2013</a:t>
            </a:r>
            <a:endParaRPr lang="en-US" dirty="0">
              <a:solidFill>
                <a:srgbClr val="00FF5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20683" y="3393733"/>
            <a:ext cx="1949347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% of RTT measurements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907879" y="5999046"/>
            <a:ext cx="7182021" cy="4249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750543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84012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571142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019524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08208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39174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329184" y="5999046"/>
            <a:ext cx="261610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092479" y="6270707"/>
            <a:ext cx="777151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RTT Ratio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05519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ig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47" y="1540687"/>
            <a:ext cx="8290500" cy="48989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Paired RTT Distribution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05432" y="2364777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IPv6 is faster than IPv4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87627" y="2345533"/>
            <a:ext cx="230836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IPv4 is faster than IPv6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5027077" y="2639048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3793684" y="2658292"/>
            <a:ext cx="899216" cy="267111"/>
          </a:xfrm>
          <a:prstGeom prst="righ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20683" y="3393733"/>
            <a:ext cx="1949347" cy="30777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% of RTT measurements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907879" y="5999046"/>
            <a:ext cx="7182021" cy="4249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173867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7253825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3x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2802046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606405" y="5999046"/>
            <a:ext cx="32931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  <a:r>
              <a:rPr lang="en-US" sz="1200" dirty="0" smtClean="0"/>
              <a:t>x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928729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391741" y="5999046"/>
            <a:ext cx="446156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1.5x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752508" y="5999046"/>
            <a:ext cx="261610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=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092479" y="6270707"/>
            <a:ext cx="777151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RTT Ratio</a:t>
            </a:r>
            <a:endParaRPr lang="en-US" sz="12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869630" y="2078328"/>
            <a:ext cx="0" cy="382951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335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slight change in the RTT distributions over the past 12 months favoring IPv6 being slightly faster than IPv4</a:t>
            </a:r>
          </a:p>
          <a:p>
            <a:pPr lvl="1"/>
            <a:r>
              <a:rPr lang="en-US" dirty="0" smtClean="0"/>
              <a:t>This could be due to different network paths between IPv4 and IPv6</a:t>
            </a:r>
          </a:p>
          <a:p>
            <a:pPr lvl="1"/>
            <a:r>
              <a:rPr lang="en-US" dirty="0" smtClean="0"/>
              <a:t>Or less deployment of port 80 trapping middleware in IPv6 as compared to IPv4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879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use Google Ads to deliver test scripts to a very broad cross-section of Internet Users</a:t>
            </a:r>
          </a:p>
          <a:p>
            <a:pPr lvl="1"/>
            <a:r>
              <a:rPr lang="en-US" dirty="0" smtClean="0"/>
              <a:t>We use a script that requests dual-stack end clients to fetch unique V6 and a V4 URLs from our servers</a:t>
            </a:r>
          </a:p>
          <a:p>
            <a:pPr marL="914400" lvl="2" indent="0">
              <a:buNone/>
            </a:pPr>
            <a:r>
              <a:rPr lang="en-US" dirty="0" smtClean="0"/>
              <a:t>(servers located in the US, Germany and Australia)</a:t>
            </a:r>
          </a:p>
          <a:p>
            <a:pPr lvl="1"/>
            <a:r>
              <a:rPr lang="en-US" dirty="0" smtClean="0"/>
              <a:t>We have some 300,000 - 400,000 ads delivered per day</a:t>
            </a:r>
          </a:p>
          <a:p>
            <a:pPr lvl="1"/>
            <a:r>
              <a:rPr lang="en-US" dirty="0" smtClean="0"/>
              <a:t>We packet dump all activity on the server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3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Looking at the TCP handshake, what proportion of IPv6 clients send us a SYN, but no following ACK?</a:t>
            </a:r>
          </a:p>
        </p:txBody>
      </p:sp>
      <p:sp>
        <p:nvSpPr>
          <p:cNvPr id="5" name="Freeform 4"/>
          <p:cNvSpPr/>
          <p:nvPr/>
        </p:nvSpPr>
        <p:spPr>
          <a:xfrm rot="21017304">
            <a:off x="2157598" y="4552274"/>
            <a:ext cx="602879" cy="604606"/>
          </a:xfrm>
          <a:custGeom>
            <a:avLst/>
            <a:gdLst>
              <a:gd name="connsiteX0" fmla="*/ 602879 w 602879"/>
              <a:gd name="connsiteY0" fmla="*/ 216415 h 604606"/>
              <a:gd name="connsiteX1" fmla="*/ 205526 w 602879"/>
              <a:gd name="connsiteY1" fmla="*/ 13850 h 604606"/>
              <a:gd name="connsiteX2" fmla="*/ 10744 w 602879"/>
              <a:gd name="connsiteY2" fmla="*/ 559218 h 604606"/>
              <a:gd name="connsiteX3" fmla="*/ 517175 w 602879"/>
              <a:gd name="connsiteY3" fmla="*/ 535845 h 604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879" h="604606">
                <a:moveTo>
                  <a:pt x="602879" y="216415"/>
                </a:moveTo>
                <a:cubicBezTo>
                  <a:pt x="453547" y="86565"/>
                  <a:pt x="304215" y="-43284"/>
                  <a:pt x="205526" y="13850"/>
                </a:cubicBezTo>
                <a:cubicBezTo>
                  <a:pt x="106837" y="70984"/>
                  <a:pt x="-41198" y="472219"/>
                  <a:pt x="10744" y="559218"/>
                </a:cubicBezTo>
                <a:cubicBezTo>
                  <a:pt x="62685" y="646217"/>
                  <a:pt x="289930" y="591031"/>
                  <a:pt x="517175" y="53584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440061" y="4292470"/>
            <a:ext cx="413502" cy="729776"/>
          </a:xfrm>
          <a:custGeom>
            <a:avLst/>
            <a:gdLst>
              <a:gd name="connsiteX0" fmla="*/ 379655 w 413502"/>
              <a:gd name="connsiteY0" fmla="*/ 226908 h 729776"/>
              <a:gd name="connsiteX1" fmla="*/ 169291 w 413502"/>
              <a:gd name="connsiteY1" fmla="*/ 970 h 729776"/>
              <a:gd name="connsiteX2" fmla="*/ 5675 w 413502"/>
              <a:gd name="connsiteY2" fmla="*/ 304818 h 729776"/>
              <a:gd name="connsiteX3" fmla="*/ 379655 w 413502"/>
              <a:gd name="connsiteY3" fmla="*/ 476219 h 729776"/>
              <a:gd name="connsiteX4" fmla="*/ 356281 w 413502"/>
              <a:gd name="connsiteY4" fmla="*/ 725530 h 729776"/>
              <a:gd name="connsiteX5" fmla="*/ 29049 w 413502"/>
              <a:gd name="connsiteY5" fmla="*/ 639830 h 72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3502" h="729776">
                <a:moveTo>
                  <a:pt x="379655" y="226908"/>
                </a:moveTo>
                <a:cubicBezTo>
                  <a:pt x="305638" y="107446"/>
                  <a:pt x="231621" y="-12015"/>
                  <a:pt x="169291" y="970"/>
                </a:cubicBezTo>
                <a:cubicBezTo>
                  <a:pt x="106961" y="13955"/>
                  <a:pt x="-29386" y="225610"/>
                  <a:pt x="5675" y="304818"/>
                </a:cubicBezTo>
                <a:cubicBezTo>
                  <a:pt x="40736" y="384026"/>
                  <a:pt x="321221" y="406100"/>
                  <a:pt x="379655" y="476219"/>
                </a:cubicBezTo>
                <a:cubicBezTo>
                  <a:pt x="438089" y="546338"/>
                  <a:pt x="414715" y="698262"/>
                  <a:pt x="356281" y="725530"/>
                </a:cubicBezTo>
                <a:cubicBezTo>
                  <a:pt x="297847" y="752799"/>
                  <a:pt x="29049" y="639830"/>
                  <a:pt x="29049" y="63983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46181" y="4075031"/>
            <a:ext cx="3381499" cy="335274"/>
          </a:xfrm>
          <a:custGeom>
            <a:avLst/>
            <a:gdLst>
              <a:gd name="connsiteX0" fmla="*/ 0 w 3381499"/>
              <a:gd name="connsiteY0" fmla="*/ 304110 h 335274"/>
              <a:gd name="connsiteX1" fmla="*/ 1215434 w 3381499"/>
              <a:gd name="connsiteY1" fmla="*/ 262 h 335274"/>
              <a:gd name="connsiteX2" fmla="*/ 3248949 w 3381499"/>
              <a:gd name="connsiteY2" fmla="*/ 249573 h 335274"/>
              <a:gd name="connsiteX3" fmla="*/ 3155454 w 3381499"/>
              <a:gd name="connsiteY3" fmla="*/ 171663 h 335274"/>
              <a:gd name="connsiteX4" fmla="*/ 3381400 w 3381499"/>
              <a:gd name="connsiteY4" fmla="*/ 265155 h 335274"/>
              <a:gd name="connsiteX5" fmla="*/ 3186619 w 3381499"/>
              <a:gd name="connsiteY5" fmla="*/ 335274 h 33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1499" h="335274">
                <a:moveTo>
                  <a:pt x="0" y="304110"/>
                </a:moveTo>
                <a:cubicBezTo>
                  <a:pt x="336971" y="156730"/>
                  <a:pt x="673943" y="9351"/>
                  <a:pt x="1215434" y="262"/>
                </a:cubicBezTo>
                <a:cubicBezTo>
                  <a:pt x="1756925" y="-8827"/>
                  <a:pt x="2925612" y="221006"/>
                  <a:pt x="3248949" y="249573"/>
                </a:cubicBezTo>
                <a:cubicBezTo>
                  <a:pt x="3572286" y="278140"/>
                  <a:pt x="3133379" y="169066"/>
                  <a:pt x="3155454" y="171663"/>
                </a:cubicBezTo>
                <a:cubicBezTo>
                  <a:pt x="3177529" y="174260"/>
                  <a:pt x="3376206" y="237887"/>
                  <a:pt x="3381400" y="265155"/>
                </a:cubicBezTo>
                <a:cubicBezTo>
                  <a:pt x="3386594" y="292423"/>
                  <a:pt x="3186619" y="335274"/>
                  <a:pt x="3186619" y="335274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984273" y="4511165"/>
            <a:ext cx="3180978" cy="265315"/>
          </a:xfrm>
          <a:custGeom>
            <a:avLst/>
            <a:gdLst>
              <a:gd name="connsiteX0" fmla="*/ 3180978 w 3180978"/>
              <a:gd name="connsiteY0" fmla="*/ 132869 h 265315"/>
              <a:gd name="connsiteX1" fmla="*/ 1833093 w 3180978"/>
              <a:gd name="connsiteY1" fmla="*/ 422 h 265315"/>
              <a:gd name="connsiteX2" fmla="*/ 87854 w 3180978"/>
              <a:gd name="connsiteY2" fmla="*/ 171824 h 265315"/>
              <a:gd name="connsiteX3" fmla="*/ 235887 w 3180978"/>
              <a:gd name="connsiteY3" fmla="*/ 93914 h 265315"/>
              <a:gd name="connsiteX4" fmla="*/ 25524 w 3180978"/>
              <a:gd name="connsiteY4" fmla="*/ 179615 h 265315"/>
              <a:gd name="connsiteX5" fmla="*/ 212514 w 3180978"/>
              <a:gd name="connsiteY5" fmla="*/ 265315 h 265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0978" h="265315">
                <a:moveTo>
                  <a:pt x="3180978" y="132869"/>
                </a:moveTo>
                <a:cubicBezTo>
                  <a:pt x="2764796" y="63399"/>
                  <a:pt x="2348614" y="-6070"/>
                  <a:pt x="1833093" y="422"/>
                </a:cubicBezTo>
                <a:cubicBezTo>
                  <a:pt x="1317572" y="6914"/>
                  <a:pt x="354055" y="156242"/>
                  <a:pt x="87854" y="171824"/>
                </a:cubicBezTo>
                <a:cubicBezTo>
                  <a:pt x="-178347" y="187406"/>
                  <a:pt x="246275" y="92616"/>
                  <a:pt x="235887" y="93914"/>
                </a:cubicBezTo>
                <a:cubicBezTo>
                  <a:pt x="225499" y="95212"/>
                  <a:pt x="29419" y="151048"/>
                  <a:pt x="25524" y="179615"/>
                </a:cubicBezTo>
                <a:cubicBezTo>
                  <a:pt x="21628" y="208182"/>
                  <a:pt x="212514" y="265315"/>
                  <a:pt x="212514" y="265315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59117" y="4913334"/>
            <a:ext cx="1729656" cy="96875"/>
          </a:xfrm>
          <a:custGeom>
            <a:avLst/>
            <a:gdLst>
              <a:gd name="connsiteX0" fmla="*/ 0 w 1729656"/>
              <a:gd name="connsiteY0" fmla="*/ 96875 h 96875"/>
              <a:gd name="connsiteX1" fmla="*/ 934949 w 1729656"/>
              <a:gd name="connsiteY1" fmla="*/ 3384 h 96875"/>
              <a:gd name="connsiteX2" fmla="*/ 1729656 w 1729656"/>
              <a:gd name="connsiteY2" fmla="*/ 18966 h 96875"/>
              <a:gd name="connsiteX3" fmla="*/ 1729656 w 1729656"/>
              <a:gd name="connsiteY3" fmla="*/ 18966 h 9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9656" h="96875">
                <a:moveTo>
                  <a:pt x="0" y="96875"/>
                </a:moveTo>
                <a:cubicBezTo>
                  <a:pt x="323336" y="56622"/>
                  <a:pt x="646673" y="16369"/>
                  <a:pt x="934949" y="3384"/>
                </a:cubicBezTo>
                <a:cubicBezTo>
                  <a:pt x="1223225" y="-9601"/>
                  <a:pt x="1729656" y="18966"/>
                  <a:pt x="1729656" y="18966"/>
                </a:cubicBezTo>
                <a:lnTo>
                  <a:pt x="1729656" y="18966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980982" y="4807644"/>
            <a:ext cx="345241" cy="374222"/>
          </a:xfrm>
          <a:custGeom>
            <a:avLst/>
            <a:gdLst>
              <a:gd name="connsiteX0" fmla="*/ 0 w 345241"/>
              <a:gd name="connsiteY0" fmla="*/ 0 h 374222"/>
              <a:gd name="connsiteX1" fmla="*/ 296067 w 345241"/>
              <a:gd name="connsiteY1" fmla="*/ 342803 h 374222"/>
              <a:gd name="connsiteX2" fmla="*/ 303858 w 345241"/>
              <a:gd name="connsiteY2" fmla="*/ 342803 h 374222"/>
              <a:gd name="connsiteX3" fmla="*/ 171407 w 345241"/>
              <a:gd name="connsiteY3" fmla="*/ 202565 h 374222"/>
              <a:gd name="connsiteX4" fmla="*/ 342815 w 345241"/>
              <a:gd name="connsiteY4" fmla="*/ 38955 h 374222"/>
              <a:gd name="connsiteX5" fmla="*/ 15582 w 345241"/>
              <a:gd name="connsiteY5" fmla="*/ 311639 h 374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5241" h="374222">
                <a:moveTo>
                  <a:pt x="0" y="0"/>
                </a:moveTo>
                <a:lnTo>
                  <a:pt x="296067" y="342803"/>
                </a:lnTo>
                <a:cubicBezTo>
                  <a:pt x="346710" y="399937"/>
                  <a:pt x="324635" y="366176"/>
                  <a:pt x="303858" y="342803"/>
                </a:cubicBezTo>
                <a:cubicBezTo>
                  <a:pt x="283081" y="319430"/>
                  <a:pt x="164914" y="253206"/>
                  <a:pt x="171407" y="202565"/>
                </a:cubicBezTo>
                <a:cubicBezTo>
                  <a:pt x="177900" y="151924"/>
                  <a:pt x="368786" y="20776"/>
                  <a:pt x="342815" y="38955"/>
                </a:cubicBezTo>
                <a:cubicBezTo>
                  <a:pt x="316844" y="57134"/>
                  <a:pt x="15582" y="311639"/>
                  <a:pt x="15582" y="311639"/>
                </a:cubicBezTo>
              </a:path>
            </a:pathLst>
          </a:cu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33293" y="3591636"/>
            <a:ext cx="722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31" y="4186684"/>
            <a:ext cx="1409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SYN+ACK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9322" y="4997200"/>
            <a:ext cx="78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nbergHand"/>
                <a:cs typeface="AhnbergHand"/>
              </a:rPr>
              <a:t>ACK</a:t>
            </a:r>
            <a:endParaRPr lang="en-US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38584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117"/>
            <a:ext cx="8229600" cy="1143000"/>
          </a:xfrm>
        </p:spPr>
        <p:txBody>
          <a:bodyPr/>
          <a:lstStyle/>
          <a:p>
            <a:r>
              <a:rPr lang="en-US" dirty="0" smtClean="0"/>
              <a:t>Connection Reliability</a:t>
            </a:r>
            <a:endParaRPr lang="en-US" dirty="0"/>
          </a:p>
        </p:txBody>
      </p:sp>
      <p:pic>
        <p:nvPicPr>
          <p:cNvPr id="5" name="Picture 4" descr="fig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1030903"/>
            <a:ext cx="9144000" cy="4953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4348" y="5799237"/>
            <a:ext cx="4248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Background level of SYN probing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417210" y="5286453"/>
            <a:ext cx="1689595" cy="749030"/>
          </a:xfrm>
          <a:custGeom>
            <a:avLst/>
            <a:gdLst>
              <a:gd name="connsiteX0" fmla="*/ 0 w 1689595"/>
              <a:gd name="connsiteY0" fmla="*/ 742472 h 749030"/>
              <a:gd name="connsiteX1" fmla="*/ 627174 w 1689595"/>
              <a:gd name="connsiteY1" fmla="*/ 648392 h 749030"/>
              <a:gd name="connsiteX2" fmla="*/ 1646332 w 1689595"/>
              <a:gd name="connsiteY2" fmla="*/ 44716 h 749030"/>
              <a:gd name="connsiteX3" fmla="*/ 1403302 w 1689595"/>
              <a:gd name="connsiteY3" fmla="*/ 44716 h 749030"/>
              <a:gd name="connsiteX4" fmla="*/ 1669851 w 1689595"/>
              <a:gd name="connsiteY4" fmla="*/ 44716 h 749030"/>
              <a:gd name="connsiteX5" fmla="*/ 1669851 w 1689595"/>
              <a:gd name="connsiteY5" fmla="*/ 295594 h 749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9595" h="749030">
                <a:moveTo>
                  <a:pt x="0" y="742472"/>
                </a:moveTo>
                <a:cubicBezTo>
                  <a:pt x="176392" y="753578"/>
                  <a:pt x="352785" y="764685"/>
                  <a:pt x="627174" y="648392"/>
                </a:cubicBezTo>
                <a:cubicBezTo>
                  <a:pt x="901563" y="532099"/>
                  <a:pt x="1516977" y="145329"/>
                  <a:pt x="1646332" y="44716"/>
                </a:cubicBezTo>
                <a:cubicBezTo>
                  <a:pt x="1775687" y="-55897"/>
                  <a:pt x="1403302" y="44716"/>
                  <a:pt x="1403302" y="44716"/>
                </a:cubicBezTo>
                <a:cubicBezTo>
                  <a:pt x="1407222" y="44716"/>
                  <a:pt x="1625426" y="2903"/>
                  <a:pt x="1669851" y="44716"/>
                </a:cubicBezTo>
                <a:cubicBezTo>
                  <a:pt x="1714276" y="86529"/>
                  <a:pt x="1669851" y="295594"/>
                  <a:pt x="1669851" y="29559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06748" y="1765102"/>
            <a:ext cx="3023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V6 Connection Failures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4445095" y="2022708"/>
            <a:ext cx="2556731" cy="1238713"/>
          </a:xfrm>
          <a:custGeom>
            <a:avLst/>
            <a:gdLst>
              <a:gd name="connsiteX0" fmla="*/ 0 w 2556731"/>
              <a:gd name="connsiteY0" fmla="*/ 0 h 1238713"/>
              <a:gd name="connsiteX1" fmla="*/ 736930 w 2556731"/>
              <a:gd name="connsiteY1" fmla="*/ 195999 h 1238713"/>
              <a:gd name="connsiteX2" fmla="*/ 2422460 w 2556731"/>
              <a:gd name="connsiteY2" fmla="*/ 1144634 h 1238713"/>
              <a:gd name="connsiteX3" fmla="*/ 2312704 w 2556731"/>
              <a:gd name="connsiteY3" fmla="*/ 909435 h 1238713"/>
              <a:gd name="connsiteX4" fmla="*/ 2555734 w 2556731"/>
              <a:gd name="connsiteY4" fmla="*/ 1183833 h 1238713"/>
              <a:gd name="connsiteX5" fmla="*/ 2202949 w 2556731"/>
              <a:gd name="connsiteY5" fmla="*/ 1238713 h 1238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56731" h="1238713">
                <a:moveTo>
                  <a:pt x="0" y="0"/>
                </a:moveTo>
                <a:cubicBezTo>
                  <a:pt x="166593" y="2613"/>
                  <a:pt x="333187" y="5227"/>
                  <a:pt x="736930" y="195999"/>
                </a:cubicBezTo>
                <a:cubicBezTo>
                  <a:pt x="1140673" y="386771"/>
                  <a:pt x="2159831" y="1025728"/>
                  <a:pt x="2422460" y="1144634"/>
                </a:cubicBezTo>
                <a:cubicBezTo>
                  <a:pt x="2685089" y="1263540"/>
                  <a:pt x="2290492" y="902902"/>
                  <a:pt x="2312704" y="909435"/>
                </a:cubicBezTo>
                <a:cubicBezTo>
                  <a:pt x="2334916" y="915968"/>
                  <a:pt x="2574027" y="1128953"/>
                  <a:pt x="2555734" y="1183833"/>
                </a:cubicBezTo>
                <a:cubicBezTo>
                  <a:pt x="2537442" y="1238713"/>
                  <a:pt x="2202949" y="1238713"/>
                  <a:pt x="2202949" y="123871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IPv4 failure rate: 0.2% - 0.3%</a:t>
            </a:r>
          </a:p>
          <a:p>
            <a:pPr marL="0" indent="0">
              <a:buNone/>
            </a:pPr>
            <a:r>
              <a:rPr lang="en-US" dirty="0" smtClean="0"/>
              <a:t>IPv6 failure rate: 1.4% – 1.8%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appears to indicate that a visible proportion of IPv6-capable end user devices are located behind firewall/filter setups that permit outgoing IPv6 packets, but deny incoming IPv6 packets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725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03" y="215568"/>
            <a:ext cx="885927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IPv6 Connection Failure Rate by Origin 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28" y="1107444"/>
            <a:ext cx="9959325" cy="48708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dirty="0" smtClean="0">
                <a:latin typeface="Menlo Regular"/>
                <a:cs typeface="Menlo Regular"/>
              </a:rPr>
              <a:t>AS    Samples  Failure   AS Name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smtClean="0">
                <a:latin typeface="Menlo Regular"/>
                <a:cs typeface="Menlo Regular"/>
              </a:rPr>
              <a:t>              Rate (%)</a:t>
            </a:r>
          </a:p>
          <a:p>
            <a:pPr marL="0" indent="0">
              <a:buNone/>
            </a:pPr>
            <a:endParaRPr lang="en-US" sz="1200" dirty="0" smtClean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 smtClean="0">
                <a:latin typeface="Menlo Regular"/>
                <a:cs typeface="Menlo Regular"/>
              </a:rPr>
              <a:t>9794		  39  94.87 	DNET</a:t>
            </a:r>
            <a:r>
              <a:rPr lang="en-US" sz="1100" dirty="0">
                <a:latin typeface="Menlo Regular"/>
                <a:cs typeface="Menlo Regular"/>
              </a:rPr>
              <a:t>-ID-AP PT. Core </a:t>
            </a:r>
            <a:r>
              <a:rPr lang="en-US" sz="1100" dirty="0" err="1">
                <a:latin typeface="Menlo Regular"/>
                <a:cs typeface="Menlo Regular"/>
              </a:rPr>
              <a:t>Mediatech</a:t>
            </a:r>
            <a:r>
              <a:rPr lang="en-US" sz="1100" dirty="0">
                <a:latin typeface="Menlo Regular"/>
                <a:cs typeface="Menlo Regular"/>
              </a:rPr>
              <a:t> (D-NET),</a:t>
            </a:r>
            <a:r>
              <a:rPr lang="en-US" sz="1100" dirty="0" smtClean="0">
                <a:latin typeface="Menlo Regular"/>
                <a:cs typeface="Menlo Regular"/>
              </a:rPr>
              <a:t>ID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 smtClean="0">
                <a:latin typeface="Menlo Regular"/>
                <a:cs typeface="Menlo Regular"/>
              </a:rPr>
              <a:t>24183		  22  77.27 	DTS</a:t>
            </a:r>
            <a:r>
              <a:rPr lang="en-US" sz="1100" dirty="0">
                <a:latin typeface="Menlo Regular"/>
                <a:cs typeface="Menlo Regular"/>
              </a:rPr>
              <a:t>-ISP-CORE1-AP DTS LTD,</a:t>
            </a:r>
            <a:r>
              <a:rPr lang="en-US" sz="1100" dirty="0" smtClean="0">
                <a:latin typeface="Menlo Regular"/>
                <a:cs typeface="Menlo Regular"/>
              </a:rPr>
              <a:t>NZ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55680 </a:t>
            </a:r>
            <a:r>
              <a:rPr lang="en-US" sz="1100" dirty="0" smtClean="0">
                <a:latin typeface="Menlo Regular"/>
                <a:cs typeface="Menlo Regular"/>
              </a:rPr>
              <a:t>	 129  74.42 	KSI</a:t>
            </a:r>
            <a:r>
              <a:rPr lang="en-US" sz="1100" dirty="0">
                <a:latin typeface="Menlo Regular"/>
                <a:cs typeface="Menlo Regular"/>
              </a:rPr>
              <a:t>-UAJY-AS-ID Kantor </a:t>
            </a:r>
            <a:r>
              <a:rPr lang="en-US" sz="1100" dirty="0" err="1">
                <a:latin typeface="Menlo Regular"/>
                <a:cs typeface="Menlo Regular"/>
              </a:rPr>
              <a:t>Sistem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Informasi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Universitas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Atma</a:t>
            </a:r>
            <a:r>
              <a:rPr lang="en-US" sz="1100" dirty="0">
                <a:latin typeface="Menlo Regular"/>
                <a:cs typeface="Menlo Regular"/>
              </a:rPr>
              <a:t> Jaya </a:t>
            </a:r>
            <a:r>
              <a:rPr lang="en-US" sz="1100" dirty="0" err="1">
                <a:latin typeface="Menlo Regular"/>
                <a:cs typeface="Menlo Regular"/>
              </a:rPr>
              <a:t>Yogyakarta,</a:t>
            </a:r>
            <a:r>
              <a:rPr lang="en-US" sz="1100" dirty="0" err="1" smtClean="0">
                <a:latin typeface="Menlo Regular"/>
                <a:cs typeface="Menlo Regular"/>
              </a:rPr>
              <a:t>ID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23678 </a:t>
            </a:r>
            <a:r>
              <a:rPr lang="en-US" sz="1100" dirty="0" smtClean="0">
                <a:latin typeface="Menlo Regular"/>
                <a:cs typeface="Menlo Regular"/>
              </a:rPr>
              <a:t>	 815  70.06 	MYKRIS</a:t>
            </a:r>
            <a:r>
              <a:rPr lang="en-US" sz="1100" dirty="0">
                <a:latin typeface="Menlo Regular"/>
                <a:cs typeface="Menlo Regular"/>
              </a:rPr>
              <a:t>-AS-MY </a:t>
            </a:r>
            <a:r>
              <a:rPr lang="en-US" sz="1100" dirty="0" err="1">
                <a:latin typeface="Menlo Regular"/>
                <a:cs typeface="Menlo Regular"/>
              </a:rPr>
              <a:t>MyKRIS</a:t>
            </a:r>
            <a:r>
              <a:rPr lang="en-US" sz="1100" dirty="0">
                <a:latin typeface="Menlo Regular"/>
                <a:cs typeface="Menlo Regular"/>
              </a:rPr>
              <a:t> Asia </a:t>
            </a:r>
            <a:r>
              <a:rPr lang="en-US" sz="1100" dirty="0" err="1">
                <a:latin typeface="Menlo Regular"/>
                <a:cs typeface="Menlo Regular"/>
              </a:rPr>
              <a:t>Sdn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Bhd,</a:t>
            </a:r>
            <a:r>
              <a:rPr lang="en-US" sz="1100" dirty="0" err="1" smtClean="0">
                <a:latin typeface="Menlo Regular"/>
                <a:cs typeface="Menlo Regular"/>
              </a:rPr>
              <a:t>MY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s-ES_tradnl" sz="1100" dirty="0">
                <a:latin typeface="Menlo Regular"/>
                <a:cs typeface="Menlo Regular"/>
              </a:rPr>
              <a:t>28573 </a:t>
            </a:r>
            <a:r>
              <a:rPr lang="es-ES_tradnl" sz="1100" dirty="0" smtClean="0">
                <a:latin typeface="Menlo Regular"/>
                <a:cs typeface="Menlo Regular"/>
              </a:rPr>
              <a:t>	 228  66.67 	NET </a:t>
            </a:r>
            <a:r>
              <a:rPr lang="es-ES_tradnl" sz="1100" dirty="0" err="1" smtClean="0">
                <a:latin typeface="Menlo Regular"/>
                <a:cs typeface="Menlo Regular"/>
              </a:rPr>
              <a:t>Servicos</a:t>
            </a:r>
            <a:r>
              <a:rPr lang="es-ES_tradnl" sz="1100" dirty="0" smtClean="0">
                <a:latin typeface="Menlo Regular"/>
                <a:cs typeface="Menlo Regular"/>
              </a:rPr>
              <a:t> </a:t>
            </a:r>
            <a:r>
              <a:rPr lang="es-ES_tradnl" sz="1100" dirty="0">
                <a:latin typeface="Menlo Regular"/>
                <a:cs typeface="Menlo Regular"/>
              </a:rPr>
              <a:t>de </a:t>
            </a:r>
            <a:r>
              <a:rPr lang="es-ES_tradnl" sz="1100" dirty="0" err="1" smtClean="0">
                <a:latin typeface="Menlo Regular"/>
                <a:cs typeface="Menlo Regular"/>
              </a:rPr>
              <a:t>Comunicacio</a:t>
            </a:r>
            <a:r>
              <a:rPr lang="es-ES_tradnl" sz="1100" dirty="0" smtClean="0">
                <a:latin typeface="Menlo Regular"/>
                <a:cs typeface="Menlo Regular"/>
              </a:rPr>
              <a:t> </a:t>
            </a:r>
            <a:r>
              <a:rPr lang="es-ES_tradnl" sz="1100" dirty="0">
                <a:latin typeface="Menlo Regular"/>
                <a:cs typeface="Menlo Regular"/>
              </a:rPr>
              <a:t>S.A.,</a:t>
            </a:r>
            <a:r>
              <a:rPr lang="es-ES_tradnl" sz="1100" dirty="0" smtClean="0">
                <a:latin typeface="Menlo Regular"/>
                <a:cs typeface="Menlo Regular"/>
              </a:rPr>
              <a:t>BR</a:t>
            </a:r>
            <a:endParaRPr lang="es-ES_tradnl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 smtClean="0">
                <a:latin typeface="Menlo Regular"/>
                <a:cs typeface="Menlo Regular"/>
              </a:rPr>
              <a:t>3549	 	 632  65.51 	LVLT</a:t>
            </a:r>
            <a:r>
              <a:rPr lang="en-US" sz="1100" dirty="0">
                <a:latin typeface="Menlo Regular"/>
                <a:cs typeface="Menlo Regular"/>
              </a:rPr>
              <a:t>-3549 - Level 3 Communications, </a:t>
            </a:r>
            <a:r>
              <a:rPr lang="en-US" sz="1100" dirty="0" err="1">
                <a:latin typeface="Menlo Regular"/>
                <a:cs typeface="Menlo Regular"/>
              </a:rPr>
              <a:t>Inc.,</a:t>
            </a:r>
            <a:r>
              <a:rPr lang="en-US" sz="1100" dirty="0" err="1" smtClean="0">
                <a:latin typeface="Menlo Regular"/>
                <a:cs typeface="Menlo Regular"/>
              </a:rPr>
              <a:t>US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27839		  42  61.90 	</a:t>
            </a:r>
            <a:r>
              <a:rPr lang="pt-BR" sz="1100" dirty="0" err="1" smtClean="0">
                <a:latin typeface="Menlo Regular"/>
                <a:cs typeface="Menlo Regular"/>
              </a:rPr>
              <a:t>Comteco</a:t>
            </a:r>
            <a:r>
              <a:rPr lang="pt-BR" sz="1100" dirty="0" smtClean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Ltda,</a:t>
            </a:r>
            <a:r>
              <a:rPr lang="pt-BR" sz="1100" dirty="0" err="1" smtClean="0">
                <a:latin typeface="Menlo Regular"/>
                <a:cs typeface="Menlo Regular"/>
              </a:rPr>
              <a:t>BO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23862		  </a:t>
            </a:r>
            <a:r>
              <a:rPr lang="pt-BR" sz="1100" dirty="0">
                <a:latin typeface="Menlo Regular"/>
                <a:cs typeface="Menlo Regular"/>
              </a:rPr>
              <a:t>39 </a:t>
            </a:r>
            <a:r>
              <a:rPr lang="pt-BR" sz="1100" dirty="0" smtClean="0">
                <a:latin typeface="Menlo Regular"/>
                <a:cs typeface="Menlo Regular"/>
              </a:rPr>
              <a:t> 58.97 	DILNET</a:t>
            </a:r>
            <a:r>
              <a:rPr lang="pt-BR" sz="1100" dirty="0">
                <a:latin typeface="Menlo Regular"/>
                <a:cs typeface="Menlo Regular"/>
              </a:rPr>
              <a:t>-AS-AP </a:t>
            </a:r>
            <a:r>
              <a:rPr lang="pt-BR" sz="1100" dirty="0" err="1">
                <a:latin typeface="Menlo Regular"/>
                <a:cs typeface="Menlo Regular"/>
              </a:rPr>
              <a:t>University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of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the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Philippines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Diliman,</a:t>
            </a:r>
            <a:r>
              <a:rPr lang="pt-BR" sz="1100" dirty="0" err="1" smtClean="0">
                <a:latin typeface="Menlo Regular"/>
                <a:cs typeface="Menlo Regular"/>
              </a:rPr>
              <a:t>PH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22773		  80  57.50 	ASN</a:t>
            </a:r>
            <a:r>
              <a:rPr lang="pt-BR" sz="1100" dirty="0">
                <a:latin typeface="Menlo Regular"/>
                <a:cs typeface="Menlo Regular"/>
              </a:rPr>
              <a:t>-CXA-ALL-CCI-22773-RDC - Cox Communications </a:t>
            </a:r>
            <a:r>
              <a:rPr lang="pt-BR" sz="1100" dirty="0" err="1">
                <a:latin typeface="Menlo Regular"/>
                <a:cs typeface="Menlo Regular"/>
              </a:rPr>
              <a:t>Inc</a:t>
            </a:r>
            <a:r>
              <a:rPr lang="pt-BR" sz="1100" dirty="0">
                <a:latin typeface="Menlo Regular"/>
                <a:cs typeface="Menlo Regular"/>
              </a:rPr>
              <a:t>.,</a:t>
            </a:r>
            <a:r>
              <a:rPr lang="pt-BR" sz="1100" dirty="0" smtClean="0">
                <a:latin typeface="Menlo Regular"/>
                <a:cs typeface="Menlo Regular"/>
              </a:rPr>
              <a:t>US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198864	1007  54.72 	QMW</a:t>
            </a:r>
            <a:r>
              <a:rPr lang="pt-BR" sz="1100" dirty="0">
                <a:latin typeface="Menlo Regular"/>
                <a:cs typeface="Menlo Regular"/>
              </a:rPr>
              <a:t>-AC-UK Queen Mary </a:t>
            </a:r>
            <a:r>
              <a:rPr lang="pt-BR" sz="1100" dirty="0" err="1">
                <a:latin typeface="Menlo Regular"/>
                <a:cs typeface="Menlo Regular"/>
              </a:rPr>
              <a:t>and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Westfield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College</a:t>
            </a:r>
            <a:r>
              <a:rPr lang="pt-BR" sz="1100" dirty="0">
                <a:latin typeface="Menlo Regular"/>
                <a:cs typeface="Menlo Regular"/>
              </a:rPr>
              <a:t>, </a:t>
            </a:r>
            <a:r>
              <a:rPr lang="pt-BR" sz="1100" dirty="0" err="1">
                <a:latin typeface="Menlo Regular"/>
                <a:cs typeface="Menlo Regular"/>
              </a:rPr>
              <a:t>University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of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London,</a:t>
            </a:r>
            <a:r>
              <a:rPr lang="pt-BR" sz="1100" dirty="0" err="1" smtClean="0">
                <a:latin typeface="Menlo Regular"/>
                <a:cs typeface="Menlo Regular"/>
              </a:rPr>
              <a:t>GB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4755	 	 419  52.74 	TATACOMM</a:t>
            </a:r>
            <a:r>
              <a:rPr lang="pt-BR" sz="1100" dirty="0">
                <a:latin typeface="Menlo Regular"/>
                <a:cs typeface="Menlo Regular"/>
              </a:rPr>
              <a:t>-AS TATA </a:t>
            </a:r>
            <a:r>
              <a:rPr lang="pt-BR" sz="1100" dirty="0" err="1" smtClean="0">
                <a:latin typeface="Menlo Regular"/>
                <a:cs typeface="Menlo Regular"/>
              </a:rPr>
              <a:t>Communications,IN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49558		 116  50.00 	LIVECOMM</a:t>
            </a:r>
            <a:r>
              <a:rPr lang="pt-BR" sz="1100" dirty="0">
                <a:latin typeface="Menlo Regular"/>
                <a:cs typeface="Menlo Regular"/>
              </a:rPr>
              <a:t>-AS IT-</a:t>
            </a:r>
            <a:r>
              <a:rPr lang="pt-BR" sz="1100" dirty="0" err="1">
                <a:latin typeface="Menlo Regular"/>
                <a:cs typeface="Menlo Regular"/>
              </a:rPr>
              <a:t>Yaroslavl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Ltd,</a:t>
            </a:r>
            <a:r>
              <a:rPr lang="pt-BR" sz="1100" dirty="0" err="1" smtClean="0">
                <a:latin typeface="Menlo Regular"/>
                <a:cs typeface="Menlo Regular"/>
              </a:rPr>
              <a:t>RU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14210		  46  45.65 	EDGECAST</a:t>
            </a:r>
            <a:r>
              <a:rPr lang="pt-BR" sz="1100" dirty="0">
                <a:latin typeface="Menlo Regular"/>
                <a:cs typeface="Menlo Regular"/>
              </a:rPr>
              <a:t>-DCA - </a:t>
            </a:r>
            <a:r>
              <a:rPr lang="pt-BR" sz="1100" dirty="0" err="1">
                <a:latin typeface="Menlo Regular"/>
                <a:cs typeface="Menlo Regular"/>
              </a:rPr>
              <a:t>EdgeCast</a:t>
            </a:r>
            <a:r>
              <a:rPr lang="pt-BR" sz="1100" dirty="0">
                <a:latin typeface="Menlo Regular"/>
                <a:cs typeface="Menlo Regular"/>
              </a:rPr>
              <a:t> Networks, </a:t>
            </a:r>
            <a:r>
              <a:rPr lang="pt-BR" sz="1100" dirty="0" err="1">
                <a:latin typeface="Menlo Regular"/>
                <a:cs typeface="Menlo Regular"/>
              </a:rPr>
              <a:t>Inc</a:t>
            </a:r>
            <a:r>
              <a:rPr lang="pt-BR" sz="1100" dirty="0">
                <a:latin typeface="Menlo Regular"/>
                <a:cs typeface="Menlo Regular"/>
              </a:rPr>
              <a:t>.,</a:t>
            </a:r>
            <a:r>
              <a:rPr lang="pt-BR" sz="1100" dirty="0" smtClean="0">
                <a:latin typeface="Menlo Regular"/>
                <a:cs typeface="Menlo Regular"/>
              </a:rPr>
              <a:t>US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17961 </a:t>
            </a:r>
            <a:r>
              <a:rPr lang="pt-BR" sz="1100" dirty="0" smtClean="0">
                <a:latin typeface="Menlo Regular"/>
                <a:cs typeface="Menlo Regular"/>
              </a:rPr>
              <a:t>	  42  45.24 	MITENE </a:t>
            </a:r>
            <a:r>
              <a:rPr lang="pt-BR" sz="1100" dirty="0">
                <a:latin typeface="Menlo Regular"/>
                <a:cs typeface="Menlo Regular"/>
              </a:rPr>
              <a:t>mitene internet </a:t>
            </a:r>
            <a:r>
              <a:rPr lang="pt-BR" sz="1100" dirty="0" err="1">
                <a:latin typeface="Menlo Regular"/>
                <a:cs typeface="Menlo Regular"/>
              </a:rPr>
              <a:t>co</a:t>
            </a:r>
            <a:r>
              <a:rPr lang="pt-BR" sz="1100" dirty="0">
                <a:latin typeface="Menlo Regular"/>
                <a:cs typeface="Menlo Regular"/>
              </a:rPr>
              <a:t>., </a:t>
            </a:r>
            <a:r>
              <a:rPr lang="pt-BR" sz="1100" dirty="0" err="1">
                <a:latin typeface="Menlo Regular"/>
                <a:cs typeface="Menlo Regular"/>
              </a:rPr>
              <a:t>ltd</a:t>
            </a:r>
            <a:r>
              <a:rPr lang="pt-BR" sz="1100" dirty="0">
                <a:latin typeface="Menlo Regular"/>
                <a:cs typeface="Menlo Regular"/>
              </a:rPr>
              <a:t>.,</a:t>
            </a:r>
            <a:r>
              <a:rPr lang="pt-BR" sz="1100" dirty="0" smtClean="0">
                <a:latin typeface="Menlo Regular"/>
                <a:cs typeface="Menlo Regular"/>
              </a:rPr>
              <a:t>JP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50498 </a:t>
            </a:r>
            <a:r>
              <a:rPr lang="pt-BR" sz="1100" dirty="0" smtClean="0">
                <a:latin typeface="Menlo Regular"/>
                <a:cs typeface="Menlo Regular"/>
              </a:rPr>
              <a:t>	  43  44.19 	LIPETSK</a:t>
            </a:r>
            <a:r>
              <a:rPr lang="pt-BR" sz="1100" dirty="0">
                <a:latin typeface="Menlo Regular"/>
                <a:cs typeface="Menlo Regular"/>
              </a:rPr>
              <a:t>-AS CJSC "ER-Telecom </a:t>
            </a:r>
            <a:r>
              <a:rPr lang="pt-BR" sz="1100" dirty="0" err="1">
                <a:latin typeface="Menlo Regular"/>
                <a:cs typeface="Menlo Regular"/>
              </a:rPr>
              <a:t>Holding",</a:t>
            </a:r>
            <a:r>
              <a:rPr lang="pt-BR" sz="1100" dirty="0" err="1" smtClean="0">
                <a:latin typeface="Menlo Regular"/>
                <a:cs typeface="Menlo Regular"/>
              </a:rPr>
              <a:t>RU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17660 </a:t>
            </a:r>
            <a:r>
              <a:rPr lang="pt-BR" sz="1100" dirty="0" smtClean="0">
                <a:latin typeface="Menlo Regular"/>
                <a:cs typeface="Menlo Regular"/>
              </a:rPr>
              <a:t>	 507  44.18 	DRUKNET</a:t>
            </a:r>
            <a:r>
              <a:rPr lang="pt-BR" sz="1100" dirty="0">
                <a:latin typeface="Menlo Regular"/>
                <a:cs typeface="Menlo Regular"/>
              </a:rPr>
              <a:t>-AS </a:t>
            </a:r>
            <a:r>
              <a:rPr lang="pt-BR" sz="1100" dirty="0" err="1">
                <a:latin typeface="Menlo Regular"/>
                <a:cs typeface="Menlo Regular"/>
              </a:rPr>
              <a:t>DrukNet</a:t>
            </a:r>
            <a:r>
              <a:rPr lang="pt-BR" sz="1100" dirty="0">
                <a:latin typeface="Menlo Regular"/>
                <a:cs typeface="Menlo Regular"/>
              </a:rPr>
              <a:t> ISP,</a:t>
            </a:r>
            <a:r>
              <a:rPr lang="pt-BR" sz="1100" dirty="0" smtClean="0">
                <a:latin typeface="Menlo Regular"/>
                <a:cs typeface="Menlo Regular"/>
              </a:rPr>
              <a:t>BT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25592 </a:t>
            </a:r>
            <a:r>
              <a:rPr lang="pt-BR" sz="1100" dirty="0" smtClean="0">
                <a:latin typeface="Menlo Regular"/>
                <a:cs typeface="Menlo Regular"/>
              </a:rPr>
              <a:t>	 111  44.14 	NETIS</a:t>
            </a:r>
            <a:r>
              <a:rPr lang="pt-BR" sz="1100" dirty="0">
                <a:latin typeface="Menlo Regular"/>
                <a:cs typeface="Menlo Regular"/>
              </a:rPr>
              <a:t>-AS NETIS TELECOM Inc. </a:t>
            </a:r>
            <a:r>
              <a:rPr lang="pt-BR" sz="1100" dirty="0" err="1">
                <a:latin typeface="Menlo Regular"/>
                <a:cs typeface="Menlo Regular"/>
              </a:rPr>
              <a:t>Yaroslavl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region</a:t>
            </a:r>
            <a:r>
              <a:rPr lang="pt-BR" sz="1100" dirty="0">
                <a:latin typeface="Menlo Regular"/>
                <a:cs typeface="Menlo Regular"/>
              </a:rPr>
              <a:t> ISP </a:t>
            </a:r>
            <a:r>
              <a:rPr lang="pt-BR" sz="1100" dirty="0" err="1">
                <a:latin typeface="Menlo Regular"/>
                <a:cs typeface="Menlo Regular"/>
              </a:rPr>
              <a:t>provider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Russia,</a:t>
            </a:r>
            <a:r>
              <a:rPr lang="pt-BR" sz="1100" dirty="0" err="1" smtClean="0">
                <a:latin typeface="Menlo Regular"/>
                <a:cs typeface="Menlo Regular"/>
              </a:rPr>
              <a:t>RU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132497	 </a:t>
            </a:r>
            <a:r>
              <a:rPr lang="pt-BR" sz="1100" dirty="0">
                <a:latin typeface="Menlo Regular"/>
                <a:cs typeface="Menlo Regular"/>
              </a:rPr>
              <a:t>584 </a:t>
            </a:r>
            <a:r>
              <a:rPr lang="pt-BR" sz="1100" dirty="0" smtClean="0">
                <a:latin typeface="Menlo Regular"/>
                <a:cs typeface="Menlo Regular"/>
              </a:rPr>
              <a:t> 42.98 	DNA</a:t>
            </a:r>
            <a:r>
              <a:rPr lang="pt-BR" sz="1100" dirty="0">
                <a:latin typeface="Menlo Regular"/>
                <a:cs typeface="Menlo Regular"/>
              </a:rPr>
              <a:t>-AS-AP SMARTLINK BROADBAND SERVICES PVT LTD,</a:t>
            </a:r>
            <a:r>
              <a:rPr lang="pt-BR" sz="1100" dirty="0" smtClean="0">
                <a:latin typeface="Menlo Regular"/>
                <a:cs typeface="Menlo Regular"/>
              </a:rPr>
              <a:t>IN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55947 </a:t>
            </a:r>
            <a:r>
              <a:rPr lang="pt-BR" sz="1100" dirty="0" smtClean="0">
                <a:latin typeface="Menlo Regular"/>
                <a:cs typeface="Menlo Regular"/>
              </a:rPr>
              <a:t>	 189  41.80 	BBNL</a:t>
            </a:r>
            <a:r>
              <a:rPr lang="pt-BR" sz="1100" dirty="0">
                <a:latin typeface="Menlo Regular"/>
                <a:cs typeface="Menlo Regular"/>
              </a:rPr>
              <a:t>-IN Bangalore </a:t>
            </a:r>
            <a:r>
              <a:rPr lang="pt-BR" sz="1100" dirty="0" err="1">
                <a:latin typeface="Menlo Regular"/>
                <a:cs typeface="Menlo Regular"/>
              </a:rPr>
              <a:t>Broadband</a:t>
            </a:r>
            <a:r>
              <a:rPr lang="pt-BR" sz="1100" dirty="0">
                <a:latin typeface="Menlo Regular"/>
                <a:cs typeface="Menlo Regular"/>
              </a:rPr>
              <a:t> Network </a:t>
            </a:r>
            <a:r>
              <a:rPr lang="pt-BR" sz="1100" dirty="0" err="1">
                <a:latin typeface="Menlo Regular"/>
                <a:cs typeface="Menlo Regular"/>
              </a:rPr>
              <a:t>Pvt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Ltd,</a:t>
            </a:r>
            <a:r>
              <a:rPr lang="pt-BR" sz="1100" dirty="0" err="1" smtClean="0">
                <a:latin typeface="Menlo Regular"/>
                <a:cs typeface="Menlo Regular"/>
              </a:rPr>
              <a:t>IN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25593 </a:t>
            </a:r>
            <a:r>
              <a:rPr lang="pt-BR" sz="1100" dirty="0" smtClean="0">
                <a:latin typeface="Menlo Regular"/>
                <a:cs typeface="Menlo Regular"/>
              </a:rPr>
              <a:t>	  36  41.67 	LINKBYNET</a:t>
            </a:r>
            <a:r>
              <a:rPr lang="pt-BR" sz="1100" dirty="0">
                <a:latin typeface="Menlo Regular"/>
                <a:cs typeface="Menlo Regular"/>
              </a:rPr>
              <a:t>-AS </a:t>
            </a:r>
            <a:r>
              <a:rPr lang="pt-BR" sz="1100" dirty="0" err="1">
                <a:latin typeface="Menlo Regular"/>
                <a:cs typeface="Menlo Regular"/>
              </a:rPr>
              <a:t>Linkbynet</a:t>
            </a:r>
            <a:r>
              <a:rPr lang="pt-BR" sz="1100" dirty="0">
                <a:latin typeface="Menlo Regular"/>
                <a:cs typeface="Menlo Regular"/>
              </a:rPr>
              <a:t> S.A,</a:t>
            </a:r>
            <a:r>
              <a:rPr lang="pt-BR" sz="1100" dirty="0" smtClean="0">
                <a:latin typeface="Menlo Regular"/>
                <a:cs typeface="Menlo Regular"/>
              </a:rPr>
              <a:t>FR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45600 </a:t>
            </a:r>
            <a:r>
              <a:rPr lang="pt-BR" sz="1100" dirty="0" smtClean="0">
                <a:latin typeface="Menlo Regular"/>
                <a:cs typeface="Menlo Regular"/>
              </a:rPr>
              <a:t>	 131  40.46 	UPM</a:t>
            </a:r>
            <a:r>
              <a:rPr lang="pt-BR" sz="1100" dirty="0">
                <a:latin typeface="Menlo Regular"/>
                <a:cs typeface="Menlo Regular"/>
              </a:rPr>
              <a:t>-AS-AP </a:t>
            </a:r>
            <a:r>
              <a:rPr lang="pt-BR" sz="1100" dirty="0" err="1">
                <a:latin typeface="Menlo Regular"/>
                <a:cs typeface="Menlo Regular"/>
              </a:rPr>
              <a:t>University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of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the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Philippines</a:t>
            </a:r>
            <a:r>
              <a:rPr lang="pt-BR" sz="1100" dirty="0">
                <a:latin typeface="Menlo Regular"/>
                <a:cs typeface="Menlo Regular"/>
              </a:rPr>
              <a:t>, </a:t>
            </a:r>
            <a:r>
              <a:rPr lang="pt-BR" sz="1100" dirty="0" err="1">
                <a:latin typeface="Menlo Regular"/>
                <a:cs typeface="Menlo Regular"/>
              </a:rPr>
              <a:t>Manila,</a:t>
            </a:r>
            <a:r>
              <a:rPr lang="pt-BR" sz="1100" dirty="0" err="1" smtClean="0">
                <a:latin typeface="Menlo Regular"/>
                <a:cs typeface="Menlo Regular"/>
              </a:rPr>
              <a:t>PH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 smtClean="0">
                <a:latin typeface="Menlo Regular"/>
                <a:cs typeface="Menlo Regular"/>
              </a:rPr>
              <a:t>5707	 	 110  38.18 	UTHSC</a:t>
            </a:r>
            <a:r>
              <a:rPr lang="pt-BR" sz="1100" dirty="0">
                <a:latin typeface="Menlo Regular"/>
                <a:cs typeface="Menlo Regular"/>
              </a:rPr>
              <a:t>-H - The </a:t>
            </a:r>
            <a:r>
              <a:rPr lang="pt-BR" sz="1100" dirty="0" err="1">
                <a:latin typeface="Menlo Regular"/>
                <a:cs typeface="Menlo Regular"/>
              </a:rPr>
              <a:t>University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of</a:t>
            </a:r>
            <a:r>
              <a:rPr lang="pt-BR" sz="1100" dirty="0">
                <a:latin typeface="Menlo Regular"/>
                <a:cs typeface="Menlo Regular"/>
              </a:rPr>
              <a:t> Texas Health Science Center </a:t>
            </a:r>
            <a:r>
              <a:rPr lang="pt-BR" sz="1100" dirty="0" err="1">
                <a:latin typeface="Menlo Regular"/>
                <a:cs typeface="Menlo Regular"/>
              </a:rPr>
              <a:t>at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Houston,</a:t>
            </a:r>
            <a:r>
              <a:rPr lang="pt-BR" sz="1100" dirty="0" err="1" smtClean="0">
                <a:latin typeface="Menlo Regular"/>
                <a:cs typeface="Menlo Regular"/>
              </a:rPr>
              <a:t>US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20306 </a:t>
            </a:r>
            <a:r>
              <a:rPr lang="pt-BR" sz="1100" dirty="0" smtClean="0">
                <a:latin typeface="Menlo Regular"/>
                <a:cs typeface="Menlo Regular"/>
              </a:rPr>
              <a:t>	  21  38.10 	ADELPHI </a:t>
            </a:r>
            <a:r>
              <a:rPr lang="pt-BR" sz="1100" dirty="0">
                <a:latin typeface="Menlo Regular"/>
                <a:cs typeface="Menlo Regular"/>
              </a:rPr>
              <a:t>- </a:t>
            </a:r>
            <a:r>
              <a:rPr lang="pt-BR" sz="1100" dirty="0" err="1">
                <a:latin typeface="Menlo Regular"/>
                <a:cs typeface="Menlo Regular"/>
              </a:rPr>
              <a:t>Adelphi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University,</a:t>
            </a:r>
            <a:r>
              <a:rPr lang="pt-BR" sz="1100" dirty="0" err="1" smtClean="0">
                <a:latin typeface="Menlo Regular"/>
                <a:cs typeface="Menlo Regular"/>
              </a:rPr>
              <a:t>US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18106 </a:t>
            </a:r>
            <a:r>
              <a:rPr lang="pt-BR" sz="1100" dirty="0" smtClean="0">
                <a:latin typeface="Menlo Regular"/>
                <a:cs typeface="Menlo Regular"/>
              </a:rPr>
              <a:t>	 183  37.70 	VIEWQWEST</a:t>
            </a:r>
            <a:r>
              <a:rPr lang="pt-BR" sz="1100" dirty="0">
                <a:latin typeface="Menlo Regular"/>
                <a:cs typeface="Menlo Regular"/>
              </a:rPr>
              <a:t>-SG-AP </a:t>
            </a:r>
            <a:r>
              <a:rPr lang="pt-BR" sz="1100" dirty="0" err="1">
                <a:latin typeface="Menlo Regular"/>
                <a:cs typeface="Menlo Regular"/>
              </a:rPr>
              <a:t>Viewqwest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Pte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Ltd,</a:t>
            </a:r>
            <a:r>
              <a:rPr lang="pt-BR" sz="1100" dirty="0" err="1" smtClean="0">
                <a:latin typeface="Menlo Regular"/>
                <a:cs typeface="Menlo Regular"/>
              </a:rPr>
              <a:t>SG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33517 </a:t>
            </a:r>
            <a:r>
              <a:rPr lang="pt-BR" sz="1100" dirty="0" smtClean="0">
                <a:latin typeface="Menlo Regular"/>
                <a:cs typeface="Menlo Regular"/>
              </a:rPr>
              <a:t>  	  39  35.90	</a:t>
            </a:r>
            <a:r>
              <a:rPr lang="pt-BR" sz="1100" dirty="0" smtClean="0">
                <a:latin typeface="Menlo Regular"/>
                <a:cs typeface="Menlo Regular"/>
              </a:rPr>
              <a:t>DYNDNS </a:t>
            </a:r>
            <a:r>
              <a:rPr lang="pt-BR" sz="1100" dirty="0">
                <a:latin typeface="Menlo Regular"/>
                <a:cs typeface="Menlo Regular"/>
              </a:rPr>
              <a:t>- </a:t>
            </a:r>
            <a:r>
              <a:rPr lang="pt-BR" sz="1100" dirty="0" err="1">
                <a:latin typeface="Menlo Regular"/>
                <a:cs typeface="Menlo Regular"/>
              </a:rPr>
              <a:t>Dynamic</a:t>
            </a:r>
            <a:r>
              <a:rPr lang="pt-BR" sz="1100" dirty="0">
                <a:latin typeface="Menlo Regular"/>
                <a:cs typeface="Menlo Regular"/>
              </a:rPr>
              <a:t> Network Services, </a:t>
            </a:r>
            <a:r>
              <a:rPr lang="pt-BR" sz="1100" dirty="0" err="1">
                <a:latin typeface="Menlo Regular"/>
                <a:cs typeface="Menlo Regular"/>
              </a:rPr>
              <a:t>Inc</a:t>
            </a:r>
            <a:r>
              <a:rPr lang="pt-BR" sz="1100" dirty="0">
                <a:latin typeface="Menlo Regular"/>
                <a:cs typeface="Menlo Regular"/>
              </a:rPr>
              <a:t>.,</a:t>
            </a:r>
            <a:r>
              <a:rPr lang="pt-BR" sz="1100" dirty="0" smtClean="0">
                <a:latin typeface="Menlo Regular"/>
                <a:cs typeface="Menlo Regular"/>
              </a:rPr>
              <a:t>US</a:t>
            </a:r>
            <a:endParaRPr lang="pt-BR" sz="1100" dirty="0">
              <a:latin typeface="Menlo Regular"/>
              <a:cs typeface="Menlo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25260" y="1083483"/>
            <a:ext cx="4794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This table looks at the origin AS’s with more than 20 sample points – these are </a:t>
            </a:r>
            <a:r>
              <a:rPr lang="en-US" sz="1400" i="1" dirty="0" smtClean="0"/>
              <a:t>the origin </a:t>
            </a:r>
            <a:r>
              <a:rPr lang="en-US" sz="1400" i="1" dirty="0" smtClean="0"/>
              <a:t>AS’s with the highest failure rates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42063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IPv6 Connection </a:t>
            </a:r>
            <a:r>
              <a:rPr lang="en-US" dirty="0" smtClean="0"/>
              <a:t>Failure Rate by Origin 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886" y="1799070"/>
            <a:ext cx="9421551" cy="45875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/>
              <a:t>AS         Samples     Failure Rate (%)  AS Name</a:t>
            </a:r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786 </a:t>
            </a:r>
            <a:r>
              <a:rPr lang="en-US" sz="1100" dirty="0" smtClean="0">
                <a:latin typeface="Menlo Regular"/>
                <a:cs typeface="Menlo Regular"/>
              </a:rPr>
              <a:t>  </a:t>
            </a:r>
            <a:r>
              <a:rPr lang="en-US" sz="1100" dirty="0" smtClean="0">
                <a:latin typeface="Menlo Regular"/>
                <a:cs typeface="Menlo Regular"/>
              </a:rPr>
              <a:t>155,6773   </a:t>
            </a:r>
            <a:r>
              <a:rPr lang="en-US" sz="1100" dirty="0" smtClean="0">
                <a:latin typeface="Menlo Regular"/>
                <a:cs typeface="Menlo Regular"/>
              </a:rPr>
              <a:t>0.97 </a:t>
            </a:r>
            <a:r>
              <a:rPr lang="en-US" sz="1100" dirty="0" smtClean="0">
                <a:latin typeface="Menlo Regular"/>
                <a:cs typeface="Menlo Regular"/>
              </a:rPr>
              <a:t>JANET </a:t>
            </a:r>
            <a:r>
              <a:rPr lang="en-US" sz="1100" dirty="0">
                <a:latin typeface="Menlo Regular"/>
                <a:cs typeface="Menlo Regular"/>
              </a:rPr>
              <a:t>JISC Collections And Janet </a:t>
            </a:r>
            <a:r>
              <a:rPr lang="en-US" sz="1100" dirty="0" err="1">
                <a:latin typeface="Menlo Regular"/>
                <a:cs typeface="Menlo Regular"/>
              </a:rPr>
              <a:t>Limited,</a:t>
            </a:r>
            <a:r>
              <a:rPr lang="en-US" sz="1100" dirty="0" err="1" smtClean="0">
                <a:latin typeface="Menlo Regular"/>
                <a:cs typeface="Menlo Regular"/>
              </a:rPr>
              <a:t>GB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da-DK" sz="1100" dirty="0">
                <a:latin typeface="Menlo Regular"/>
                <a:cs typeface="Menlo Regular"/>
              </a:rPr>
              <a:t>15169 </a:t>
            </a:r>
            <a:r>
              <a:rPr lang="da-DK" sz="1100" dirty="0" smtClean="0">
                <a:latin typeface="Menlo Regular"/>
                <a:cs typeface="Menlo Regular"/>
              </a:rPr>
              <a:t> </a:t>
            </a:r>
            <a:r>
              <a:rPr lang="da-DK" sz="1100" dirty="0" smtClean="0">
                <a:latin typeface="Menlo Regular"/>
                <a:cs typeface="Menlo Regular"/>
              </a:rPr>
              <a:t>42,6530   </a:t>
            </a:r>
            <a:r>
              <a:rPr lang="da-DK" sz="1100" dirty="0" smtClean="0">
                <a:latin typeface="Menlo Regular"/>
                <a:cs typeface="Menlo Regular"/>
              </a:rPr>
              <a:t>0.06 </a:t>
            </a:r>
            <a:r>
              <a:rPr lang="da-DK" sz="1100" dirty="0" smtClean="0">
                <a:latin typeface="Menlo Regular"/>
                <a:cs typeface="Menlo Regular"/>
              </a:rPr>
              <a:t>GOOGLE </a:t>
            </a:r>
            <a:r>
              <a:rPr lang="da-DK" sz="1100" dirty="0">
                <a:latin typeface="Menlo Regular"/>
                <a:cs typeface="Menlo Regular"/>
              </a:rPr>
              <a:t>- Google </a:t>
            </a:r>
            <a:r>
              <a:rPr lang="da-DK" sz="1100" dirty="0" err="1">
                <a:latin typeface="Menlo Regular"/>
                <a:cs typeface="Menlo Regular"/>
              </a:rPr>
              <a:t>Inc.,</a:t>
            </a:r>
            <a:r>
              <a:rPr lang="da-DK" sz="1100" dirty="0" err="1" smtClean="0">
                <a:latin typeface="Menlo Regular"/>
                <a:cs typeface="Menlo Regular"/>
              </a:rPr>
              <a:t>US</a:t>
            </a:r>
            <a:endParaRPr lang="da-DK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8708 </a:t>
            </a:r>
            <a:r>
              <a:rPr lang="pt-BR" sz="1100" dirty="0" smtClean="0">
                <a:latin typeface="Menlo Regular"/>
                <a:cs typeface="Menlo Regular"/>
              </a:rPr>
              <a:t>  </a:t>
            </a:r>
            <a:r>
              <a:rPr lang="pt-BR" sz="1100" dirty="0" smtClean="0">
                <a:latin typeface="Menlo Regular"/>
                <a:cs typeface="Menlo Regular"/>
              </a:rPr>
              <a:t>37,1377   </a:t>
            </a:r>
            <a:r>
              <a:rPr lang="pt-BR" sz="1100" dirty="0" smtClean="0">
                <a:latin typeface="Menlo Regular"/>
                <a:cs typeface="Menlo Regular"/>
              </a:rPr>
              <a:t>3.48 </a:t>
            </a:r>
            <a:r>
              <a:rPr lang="pt-BR" sz="1100" dirty="0" smtClean="0">
                <a:latin typeface="Menlo Regular"/>
                <a:cs typeface="Menlo Regular"/>
              </a:rPr>
              <a:t>RCS</a:t>
            </a:r>
            <a:r>
              <a:rPr lang="pt-BR" sz="1100" dirty="0">
                <a:latin typeface="Menlo Regular"/>
                <a:cs typeface="Menlo Regular"/>
              </a:rPr>
              <a:t>-RDS RCS &amp; RDS SA,</a:t>
            </a:r>
            <a:r>
              <a:rPr lang="pt-BR" sz="1100" dirty="0" smtClean="0">
                <a:latin typeface="Menlo Regular"/>
                <a:cs typeface="Menlo Regular"/>
              </a:rPr>
              <a:t>RO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pt-BR" sz="1100" dirty="0">
                <a:latin typeface="Menlo Regular"/>
                <a:cs typeface="Menlo Regular"/>
              </a:rPr>
              <a:t>7922 </a:t>
            </a:r>
            <a:r>
              <a:rPr lang="pt-BR" sz="1100" dirty="0" smtClean="0">
                <a:latin typeface="Menlo Regular"/>
                <a:cs typeface="Menlo Regular"/>
              </a:rPr>
              <a:t>  </a:t>
            </a:r>
            <a:r>
              <a:rPr lang="pt-BR" sz="1100" dirty="0" smtClean="0">
                <a:latin typeface="Menlo Regular"/>
                <a:cs typeface="Menlo Regular"/>
              </a:rPr>
              <a:t>22,6027   </a:t>
            </a:r>
            <a:r>
              <a:rPr lang="pt-BR" sz="1100" dirty="0" smtClean="0">
                <a:latin typeface="Menlo Regular"/>
                <a:cs typeface="Menlo Regular"/>
              </a:rPr>
              <a:t>1.93 </a:t>
            </a:r>
            <a:r>
              <a:rPr lang="pt-BR" sz="1100" dirty="0" smtClean="0">
                <a:latin typeface="Menlo Regular"/>
                <a:cs typeface="Menlo Regular"/>
              </a:rPr>
              <a:t>COMCAST</a:t>
            </a:r>
            <a:r>
              <a:rPr lang="pt-BR" sz="1100" dirty="0">
                <a:latin typeface="Menlo Regular"/>
                <a:cs typeface="Menlo Regular"/>
              </a:rPr>
              <a:t>-7922 - </a:t>
            </a:r>
            <a:r>
              <a:rPr lang="pt-BR" sz="1100" dirty="0" err="1">
                <a:latin typeface="Menlo Regular"/>
                <a:cs typeface="Menlo Regular"/>
              </a:rPr>
              <a:t>Comcast</a:t>
            </a:r>
            <a:r>
              <a:rPr lang="pt-BR" sz="1100" dirty="0">
                <a:latin typeface="Menlo Regular"/>
                <a:cs typeface="Menlo Regular"/>
              </a:rPr>
              <a:t> </a:t>
            </a:r>
            <a:r>
              <a:rPr lang="pt-BR" sz="1100" dirty="0" err="1">
                <a:latin typeface="Menlo Regular"/>
                <a:cs typeface="Menlo Regular"/>
              </a:rPr>
              <a:t>Cable</a:t>
            </a:r>
            <a:r>
              <a:rPr lang="pt-BR" sz="1100" dirty="0">
                <a:latin typeface="Menlo Regular"/>
                <a:cs typeface="Menlo Regular"/>
              </a:rPr>
              <a:t> Communications, </a:t>
            </a:r>
            <a:r>
              <a:rPr lang="pt-BR" sz="1100" dirty="0" err="1">
                <a:latin typeface="Menlo Regular"/>
                <a:cs typeface="Menlo Regular"/>
              </a:rPr>
              <a:t>Inc</a:t>
            </a:r>
            <a:r>
              <a:rPr lang="pt-BR" sz="1100" dirty="0">
                <a:latin typeface="Menlo Regular"/>
                <a:cs typeface="Menlo Regular"/>
              </a:rPr>
              <a:t>.,</a:t>
            </a:r>
            <a:r>
              <a:rPr lang="pt-BR" sz="1100" dirty="0" smtClean="0">
                <a:latin typeface="Menlo Regular"/>
                <a:cs typeface="Menlo Regular"/>
              </a:rPr>
              <a:t>US</a:t>
            </a:r>
            <a:endParaRPr lang="pt-BR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s-ES_tradnl" sz="1100" dirty="0">
                <a:latin typeface="Menlo Regular"/>
                <a:cs typeface="Menlo Regular"/>
              </a:rPr>
              <a:t>6147 </a:t>
            </a:r>
            <a:r>
              <a:rPr lang="es-ES_tradnl" sz="1100" dirty="0" smtClean="0">
                <a:latin typeface="Menlo Regular"/>
                <a:cs typeface="Menlo Regular"/>
              </a:rPr>
              <a:t>  </a:t>
            </a:r>
            <a:r>
              <a:rPr lang="es-ES_tradnl" sz="1100" dirty="0" smtClean="0">
                <a:latin typeface="Menlo Regular"/>
                <a:cs typeface="Menlo Regular"/>
              </a:rPr>
              <a:t>22,4882   </a:t>
            </a:r>
            <a:r>
              <a:rPr lang="es-ES_tradnl" sz="1100" dirty="0" smtClean="0">
                <a:latin typeface="Menlo Regular"/>
                <a:cs typeface="Menlo Regular"/>
              </a:rPr>
              <a:t>1.37 </a:t>
            </a:r>
            <a:r>
              <a:rPr lang="es-ES_tradnl" sz="1100" dirty="0" err="1" smtClean="0">
                <a:latin typeface="Menlo Regular"/>
                <a:cs typeface="Menlo Regular"/>
              </a:rPr>
              <a:t>Telefonica</a:t>
            </a:r>
            <a:r>
              <a:rPr lang="es-ES_tradnl" sz="1100" dirty="0" smtClean="0">
                <a:latin typeface="Menlo Regular"/>
                <a:cs typeface="Menlo Regular"/>
              </a:rPr>
              <a:t> </a:t>
            </a:r>
            <a:r>
              <a:rPr lang="es-ES_tradnl" sz="1100" dirty="0">
                <a:latin typeface="Menlo Regular"/>
                <a:cs typeface="Menlo Regular"/>
              </a:rPr>
              <a:t>del </a:t>
            </a:r>
            <a:r>
              <a:rPr lang="es-ES_tradnl" sz="1100" dirty="0" err="1">
                <a:latin typeface="Menlo Regular"/>
                <a:cs typeface="Menlo Regular"/>
              </a:rPr>
              <a:t>Peru</a:t>
            </a:r>
            <a:r>
              <a:rPr lang="es-ES_tradnl" sz="1100" dirty="0">
                <a:latin typeface="Menlo Regular"/>
                <a:cs typeface="Menlo Regular"/>
              </a:rPr>
              <a:t> S.A.A.,</a:t>
            </a:r>
            <a:r>
              <a:rPr lang="es-ES_tradnl" sz="1100" dirty="0" smtClean="0">
                <a:latin typeface="Menlo Regular"/>
                <a:cs typeface="Menlo Regular"/>
              </a:rPr>
              <a:t>PE</a:t>
            </a:r>
            <a:endParaRPr lang="es-ES_tradnl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7018 </a:t>
            </a:r>
            <a:r>
              <a:rPr lang="en-US" sz="1100" dirty="0" smtClean="0">
                <a:latin typeface="Menlo Regular"/>
                <a:cs typeface="Menlo Regular"/>
              </a:rPr>
              <a:t>  </a:t>
            </a:r>
            <a:r>
              <a:rPr lang="en-US" sz="1100" dirty="0" smtClean="0">
                <a:latin typeface="Menlo Regular"/>
                <a:cs typeface="Menlo Regular"/>
              </a:rPr>
              <a:t>17,2976   </a:t>
            </a:r>
            <a:r>
              <a:rPr lang="en-US" sz="1100" dirty="0" smtClean="0">
                <a:latin typeface="Menlo Regular"/>
                <a:cs typeface="Menlo Regular"/>
              </a:rPr>
              <a:t>2.15 </a:t>
            </a:r>
            <a:r>
              <a:rPr lang="en-US" sz="1100" dirty="0" smtClean="0">
                <a:latin typeface="Menlo Regular"/>
                <a:cs typeface="Menlo Regular"/>
              </a:rPr>
              <a:t>ATT</a:t>
            </a:r>
            <a:r>
              <a:rPr lang="en-US" sz="1100" dirty="0">
                <a:latin typeface="Menlo Regular"/>
                <a:cs typeface="Menlo Regular"/>
              </a:rPr>
              <a:t>-INTERNET4 - AT&amp;T Services, </a:t>
            </a:r>
            <a:r>
              <a:rPr lang="en-US" sz="1100" dirty="0" err="1">
                <a:latin typeface="Menlo Regular"/>
                <a:cs typeface="Menlo Regular"/>
              </a:rPr>
              <a:t>Inc.,</a:t>
            </a:r>
            <a:r>
              <a:rPr lang="en-US" sz="1100" dirty="0" err="1" smtClean="0">
                <a:latin typeface="Menlo Regular"/>
                <a:cs typeface="Menlo Regular"/>
              </a:rPr>
              <a:t>US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12322 </a:t>
            </a:r>
            <a:r>
              <a:rPr lang="en-US" sz="1100" dirty="0" smtClean="0">
                <a:latin typeface="Menlo Regular"/>
                <a:cs typeface="Menlo Regular"/>
              </a:rPr>
              <a:t> </a:t>
            </a:r>
            <a:r>
              <a:rPr lang="en-US" sz="1100" dirty="0" smtClean="0">
                <a:latin typeface="Menlo Regular"/>
                <a:cs typeface="Menlo Regular"/>
              </a:rPr>
              <a:t>17,0936   </a:t>
            </a:r>
            <a:r>
              <a:rPr lang="en-US" sz="1100" dirty="0" smtClean="0">
                <a:latin typeface="Menlo Regular"/>
                <a:cs typeface="Menlo Regular"/>
              </a:rPr>
              <a:t>1.28 </a:t>
            </a:r>
            <a:r>
              <a:rPr lang="en-US" sz="1100" dirty="0" smtClean="0">
                <a:latin typeface="Menlo Regular"/>
                <a:cs typeface="Menlo Regular"/>
              </a:rPr>
              <a:t>PROXAD </a:t>
            </a:r>
            <a:r>
              <a:rPr lang="en-US" sz="1100" dirty="0">
                <a:latin typeface="Menlo Regular"/>
                <a:cs typeface="Menlo Regular"/>
              </a:rPr>
              <a:t>Free SAS,</a:t>
            </a:r>
            <a:r>
              <a:rPr lang="en-US" sz="1100" dirty="0" smtClean="0">
                <a:latin typeface="Menlo Regular"/>
                <a:cs typeface="Menlo Regular"/>
              </a:rPr>
              <a:t>FR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2516 </a:t>
            </a:r>
            <a:r>
              <a:rPr lang="en-US" sz="1100" dirty="0" smtClean="0">
                <a:latin typeface="Menlo Regular"/>
                <a:cs typeface="Menlo Regular"/>
              </a:rPr>
              <a:t>  </a:t>
            </a:r>
            <a:r>
              <a:rPr lang="en-US" sz="1100" dirty="0" smtClean="0">
                <a:latin typeface="Menlo Regular"/>
                <a:cs typeface="Menlo Regular"/>
              </a:rPr>
              <a:t>11,4113   </a:t>
            </a:r>
            <a:r>
              <a:rPr lang="en-US" sz="1100" dirty="0" smtClean="0">
                <a:latin typeface="Menlo Regular"/>
                <a:cs typeface="Menlo Regular"/>
              </a:rPr>
              <a:t>0.19	</a:t>
            </a:r>
            <a:r>
              <a:rPr lang="en-US" sz="1100" dirty="0" smtClean="0">
                <a:latin typeface="Menlo Regular"/>
                <a:cs typeface="Menlo Regular"/>
              </a:rPr>
              <a:t>KDDI </a:t>
            </a:r>
            <a:r>
              <a:rPr lang="en-US" sz="1100" dirty="0">
                <a:latin typeface="Menlo Regular"/>
                <a:cs typeface="Menlo Regular"/>
              </a:rPr>
              <a:t>KDDI CORPORATION,</a:t>
            </a:r>
            <a:r>
              <a:rPr lang="en-US" sz="1100" dirty="0" smtClean="0">
                <a:latin typeface="Menlo Regular"/>
                <a:cs typeface="Menlo Regular"/>
              </a:rPr>
              <a:t>JP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22394 </a:t>
            </a:r>
            <a:r>
              <a:rPr lang="en-US" sz="1100" dirty="0" smtClean="0">
                <a:latin typeface="Menlo Regular"/>
                <a:cs typeface="Menlo Regular"/>
              </a:rPr>
              <a:t> </a:t>
            </a:r>
            <a:r>
              <a:rPr lang="en-US" sz="1100" dirty="0" smtClean="0">
                <a:latin typeface="Menlo Regular"/>
                <a:cs typeface="Menlo Regular"/>
              </a:rPr>
              <a:t>10,7111   </a:t>
            </a:r>
            <a:r>
              <a:rPr lang="en-US" sz="1100" dirty="0" smtClean="0">
                <a:latin typeface="Menlo Regular"/>
                <a:cs typeface="Menlo Regular"/>
              </a:rPr>
              <a:t>0.26 </a:t>
            </a:r>
            <a:r>
              <a:rPr lang="en-US" sz="1100" dirty="0" smtClean="0">
                <a:latin typeface="Menlo Regular"/>
                <a:cs typeface="Menlo Regular"/>
              </a:rPr>
              <a:t>CELLCO </a:t>
            </a:r>
            <a:r>
              <a:rPr lang="en-US" sz="1100" dirty="0">
                <a:latin typeface="Menlo Regular"/>
                <a:cs typeface="Menlo Regular"/>
              </a:rPr>
              <a:t>- </a:t>
            </a:r>
            <a:r>
              <a:rPr lang="en-US" sz="1100" dirty="0" err="1">
                <a:latin typeface="Menlo Regular"/>
                <a:cs typeface="Menlo Regular"/>
              </a:rPr>
              <a:t>Cellco</a:t>
            </a:r>
            <a:r>
              <a:rPr lang="en-US" sz="1100" dirty="0">
                <a:latin typeface="Menlo Regular"/>
                <a:cs typeface="Menlo Regular"/>
              </a:rPr>
              <a:t> Partnership DBA Verizon </a:t>
            </a:r>
            <a:r>
              <a:rPr lang="en-US" sz="1100" dirty="0" err="1">
                <a:latin typeface="Menlo Regular"/>
                <a:cs typeface="Menlo Regular"/>
              </a:rPr>
              <a:t>Wireless,</a:t>
            </a:r>
            <a:r>
              <a:rPr lang="en-US" sz="1100" dirty="0" err="1" smtClean="0">
                <a:latin typeface="Menlo Regular"/>
                <a:cs typeface="Menlo Regular"/>
              </a:rPr>
              <a:t>US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23910 </a:t>
            </a:r>
            <a:r>
              <a:rPr lang="en-US" sz="1100" dirty="0" smtClean="0">
                <a:latin typeface="Menlo Regular"/>
                <a:cs typeface="Menlo Regular"/>
              </a:rPr>
              <a:t> </a:t>
            </a:r>
            <a:r>
              <a:rPr lang="en-US" sz="1100" dirty="0" smtClean="0">
                <a:latin typeface="Menlo Regular"/>
                <a:cs typeface="Menlo Regular"/>
              </a:rPr>
              <a:t>10,0150   </a:t>
            </a:r>
            <a:r>
              <a:rPr lang="en-US" sz="1100" dirty="0" smtClean="0">
                <a:latin typeface="Menlo Regular"/>
                <a:cs typeface="Menlo Regular"/>
              </a:rPr>
              <a:t>2.59 </a:t>
            </a:r>
            <a:r>
              <a:rPr lang="en-US" sz="1100" dirty="0" smtClean="0">
                <a:latin typeface="Menlo Regular"/>
                <a:cs typeface="Menlo Regular"/>
              </a:rPr>
              <a:t>CNG</a:t>
            </a:r>
            <a:r>
              <a:rPr lang="en-US" sz="1100" dirty="0" smtClean="0">
                <a:latin typeface="Menlo Regular"/>
                <a:cs typeface="Menlo Regular"/>
              </a:rPr>
              <a:t>	I</a:t>
            </a:r>
            <a:r>
              <a:rPr lang="en-US" sz="1100" dirty="0">
                <a:latin typeface="Menlo Regular"/>
                <a:cs typeface="Menlo Regular"/>
              </a:rPr>
              <a:t>-CERNET2-AS-AP China Next Generation Internet CERNET2,</a:t>
            </a:r>
            <a:r>
              <a:rPr lang="en-US" sz="1100" dirty="0" smtClean="0">
                <a:latin typeface="Menlo Regular"/>
                <a:cs typeface="Menlo Regular"/>
              </a:rPr>
              <a:t>CN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55430 </a:t>
            </a:r>
            <a:r>
              <a:rPr lang="en-US" sz="1100" dirty="0" smtClean="0">
                <a:latin typeface="Menlo Regular"/>
                <a:cs typeface="Menlo Regular"/>
              </a:rPr>
              <a:t>  </a:t>
            </a:r>
            <a:r>
              <a:rPr lang="en-US" sz="1100" dirty="0" smtClean="0">
                <a:latin typeface="Menlo Regular"/>
                <a:cs typeface="Menlo Regular"/>
              </a:rPr>
              <a:t>7,3924  </a:t>
            </a:r>
            <a:r>
              <a:rPr lang="en-US" sz="1100" dirty="0" smtClean="0">
                <a:latin typeface="Menlo Regular"/>
                <a:cs typeface="Menlo Regular"/>
              </a:rPr>
              <a:t>11.11	STARHUBINTERNET</a:t>
            </a:r>
            <a:r>
              <a:rPr lang="en-US" sz="1100" dirty="0">
                <a:latin typeface="Menlo Regular"/>
                <a:cs typeface="Menlo Regular"/>
              </a:rPr>
              <a:t>-AS-NGNBN </a:t>
            </a:r>
            <a:r>
              <a:rPr lang="en-US" sz="1100" dirty="0" err="1">
                <a:latin typeface="Menlo Regular"/>
                <a:cs typeface="Menlo Regular"/>
              </a:rPr>
              <a:t>Starhub</a:t>
            </a:r>
            <a:r>
              <a:rPr lang="en-US" sz="1100" dirty="0">
                <a:latin typeface="Menlo Regular"/>
                <a:cs typeface="Menlo Regular"/>
              </a:rPr>
              <a:t> Internet </a:t>
            </a:r>
            <a:r>
              <a:rPr lang="en-US" sz="1100" dirty="0" err="1">
                <a:latin typeface="Menlo Regular"/>
                <a:cs typeface="Menlo Regular"/>
              </a:rPr>
              <a:t>Pte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Ltd,</a:t>
            </a:r>
            <a:r>
              <a:rPr lang="en-US" sz="1100" dirty="0" err="1" smtClean="0">
                <a:latin typeface="Menlo Regular"/>
                <a:cs typeface="Menlo Regular"/>
              </a:rPr>
              <a:t>SG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4739 </a:t>
            </a:r>
            <a:r>
              <a:rPr lang="en-US" sz="1100" dirty="0" smtClean="0">
                <a:latin typeface="Menlo Regular"/>
                <a:cs typeface="Menlo Regular"/>
              </a:rPr>
              <a:t>   </a:t>
            </a:r>
            <a:r>
              <a:rPr lang="en-US" sz="1100" dirty="0" smtClean="0">
                <a:latin typeface="Menlo Regular"/>
                <a:cs typeface="Menlo Regular"/>
              </a:rPr>
              <a:t>6,5637   </a:t>
            </a:r>
            <a:r>
              <a:rPr lang="en-US" sz="1100" dirty="0" smtClean="0">
                <a:latin typeface="Menlo Regular"/>
                <a:cs typeface="Menlo Regular"/>
              </a:rPr>
              <a:t>0.67 </a:t>
            </a:r>
            <a:r>
              <a:rPr lang="en-US" sz="1100" dirty="0" smtClean="0">
                <a:latin typeface="Menlo Regular"/>
                <a:cs typeface="Menlo Regular"/>
              </a:rPr>
              <a:t>INTERNODE</a:t>
            </a:r>
            <a:r>
              <a:rPr lang="en-US" sz="1100" dirty="0">
                <a:latin typeface="Menlo Regular"/>
                <a:cs typeface="Menlo Regular"/>
              </a:rPr>
              <a:t>-AS Internode Pty </a:t>
            </a:r>
            <a:r>
              <a:rPr lang="en-US" sz="1100" dirty="0" err="1">
                <a:latin typeface="Menlo Regular"/>
                <a:cs typeface="Menlo Regular"/>
              </a:rPr>
              <a:t>Ltd,</a:t>
            </a:r>
            <a:r>
              <a:rPr lang="en-US" sz="1100" dirty="0" err="1" smtClean="0">
                <a:latin typeface="Menlo Regular"/>
                <a:cs typeface="Menlo Regular"/>
              </a:rPr>
              <a:t>AU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3303 </a:t>
            </a:r>
            <a:r>
              <a:rPr lang="en-US" sz="1100" dirty="0" smtClean="0">
                <a:latin typeface="Menlo Regular"/>
                <a:cs typeface="Menlo Regular"/>
              </a:rPr>
              <a:t>   </a:t>
            </a:r>
            <a:r>
              <a:rPr lang="en-US" sz="1100" dirty="0" smtClean="0">
                <a:latin typeface="Menlo Regular"/>
                <a:cs typeface="Menlo Regular"/>
              </a:rPr>
              <a:t>6,2368   </a:t>
            </a:r>
            <a:r>
              <a:rPr lang="en-US" sz="1100" dirty="0" smtClean="0">
                <a:latin typeface="Menlo Regular"/>
                <a:cs typeface="Menlo Regular"/>
              </a:rPr>
              <a:t>1.46 </a:t>
            </a:r>
            <a:r>
              <a:rPr lang="en-US" sz="1100" dirty="0" smtClean="0">
                <a:latin typeface="Menlo Regular"/>
                <a:cs typeface="Menlo Regular"/>
              </a:rPr>
              <a:t>SWISSCOM </a:t>
            </a:r>
            <a:r>
              <a:rPr lang="en-US" sz="1100" dirty="0">
                <a:latin typeface="Menlo Regular"/>
                <a:cs typeface="Menlo Regular"/>
              </a:rPr>
              <a:t>Swisscom (Switzerland) </a:t>
            </a:r>
            <a:r>
              <a:rPr lang="en-US" sz="1100" dirty="0" err="1">
                <a:latin typeface="Menlo Regular"/>
                <a:cs typeface="Menlo Regular"/>
              </a:rPr>
              <a:t>Ltd,</a:t>
            </a:r>
            <a:r>
              <a:rPr lang="en-US" sz="1100" dirty="0" err="1" smtClean="0">
                <a:latin typeface="Menlo Regular"/>
                <a:cs typeface="Menlo Regular"/>
              </a:rPr>
              <a:t>CH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10091 </a:t>
            </a:r>
            <a:r>
              <a:rPr lang="en-US" sz="1100" dirty="0" smtClean="0">
                <a:latin typeface="Menlo Regular"/>
                <a:cs typeface="Menlo Regular"/>
              </a:rPr>
              <a:t>  </a:t>
            </a:r>
            <a:r>
              <a:rPr lang="en-US" sz="1100" dirty="0" smtClean="0">
                <a:latin typeface="Menlo Regular"/>
                <a:cs typeface="Menlo Regular"/>
              </a:rPr>
              <a:t>6,0175   </a:t>
            </a:r>
            <a:r>
              <a:rPr lang="en-US" sz="1100" dirty="0" smtClean="0">
                <a:latin typeface="Menlo Regular"/>
                <a:cs typeface="Menlo Regular"/>
              </a:rPr>
              <a:t>3.29 </a:t>
            </a:r>
            <a:r>
              <a:rPr lang="en-US" sz="1100" dirty="0" smtClean="0">
                <a:latin typeface="Menlo Regular"/>
                <a:cs typeface="Menlo Regular"/>
              </a:rPr>
              <a:t>SCV</a:t>
            </a:r>
            <a:r>
              <a:rPr lang="en-US" sz="1100" dirty="0">
                <a:latin typeface="Menlo Regular"/>
                <a:cs typeface="Menlo Regular"/>
              </a:rPr>
              <a:t>-AS-AP </a:t>
            </a:r>
            <a:r>
              <a:rPr lang="en-US" sz="1100" dirty="0" err="1">
                <a:latin typeface="Menlo Regular"/>
                <a:cs typeface="Menlo Regular"/>
              </a:rPr>
              <a:t>StarHub</a:t>
            </a:r>
            <a:r>
              <a:rPr lang="en-US" sz="1100" dirty="0">
                <a:latin typeface="Menlo Regular"/>
                <a:cs typeface="Menlo Regular"/>
              </a:rPr>
              <a:t> Cable Vision </a:t>
            </a:r>
            <a:r>
              <a:rPr lang="en-US" sz="1100" dirty="0" err="1">
                <a:latin typeface="Menlo Regular"/>
                <a:cs typeface="Menlo Regular"/>
              </a:rPr>
              <a:t>Ltd,</a:t>
            </a:r>
            <a:r>
              <a:rPr lang="en-US" sz="1100" dirty="0" err="1" smtClean="0">
                <a:latin typeface="Menlo Regular"/>
                <a:cs typeface="Menlo Regular"/>
              </a:rPr>
              <a:t>SG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4773 </a:t>
            </a:r>
            <a:r>
              <a:rPr lang="en-US" sz="1100" dirty="0" smtClean="0">
                <a:latin typeface="Menlo Regular"/>
                <a:cs typeface="Menlo Regular"/>
              </a:rPr>
              <a:t>   </a:t>
            </a:r>
            <a:r>
              <a:rPr lang="en-US" sz="1100" dirty="0" smtClean="0">
                <a:latin typeface="Menlo Regular"/>
                <a:cs typeface="Menlo Regular"/>
              </a:rPr>
              <a:t>4,3247   </a:t>
            </a:r>
            <a:r>
              <a:rPr lang="en-US" sz="1100" dirty="0" smtClean="0">
                <a:latin typeface="Menlo Regular"/>
                <a:cs typeface="Menlo Regular"/>
              </a:rPr>
              <a:t>0.52 </a:t>
            </a:r>
            <a:r>
              <a:rPr lang="en-US" sz="1100" dirty="0" smtClean="0">
                <a:latin typeface="Menlo Regular"/>
                <a:cs typeface="Menlo Regular"/>
              </a:rPr>
              <a:t>MOBILEONELTD</a:t>
            </a:r>
            <a:r>
              <a:rPr lang="en-US" sz="1100" dirty="0">
                <a:latin typeface="Menlo Regular"/>
                <a:cs typeface="Menlo Regular"/>
              </a:rPr>
              <a:t>-AS-AP </a:t>
            </a:r>
            <a:r>
              <a:rPr lang="en-US" sz="1100" dirty="0" err="1">
                <a:latin typeface="Menlo Regular"/>
                <a:cs typeface="Menlo Regular"/>
              </a:rPr>
              <a:t>MobileOne</a:t>
            </a:r>
            <a:r>
              <a:rPr lang="en-US" sz="1100" dirty="0">
                <a:latin typeface="Menlo Regular"/>
                <a:cs typeface="Menlo Regular"/>
              </a:rPr>
              <a:t> Ltd. Mobile/Internet Service Provider </a:t>
            </a:r>
            <a:r>
              <a:rPr lang="en-US" sz="1100" dirty="0" err="1" smtClean="0">
                <a:latin typeface="Menlo Regular"/>
                <a:cs typeface="Menlo Regular"/>
              </a:rPr>
              <a:t>Singapore,SG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3320 </a:t>
            </a:r>
            <a:r>
              <a:rPr lang="en-US" sz="1100" dirty="0" smtClean="0">
                <a:latin typeface="Menlo Regular"/>
                <a:cs typeface="Menlo Regular"/>
              </a:rPr>
              <a:t>   </a:t>
            </a:r>
            <a:r>
              <a:rPr lang="en-US" sz="1100" dirty="0" smtClean="0">
                <a:latin typeface="Menlo Regular"/>
                <a:cs typeface="Menlo Regular"/>
              </a:rPr>
              <a:t>42,006   </a:t>
            </a:r>
            <a:r>
              <a:rPr lang="en-US" sz="1100" dirty="0" smtClean="0">
                <a:latin typeface="Menlo Regular"/>
                <a:cs typeface="Menlo Regular"/>
              </a:rPr>
              <a:t>1.04 </a:t>
            </a:r>
            <a:r>
              <a:rPr lang="en-US" sz="1100" dirty="0" smtClean="0">
                <a:latin typeface="Menlo Regular"/>
                <a:cs typeface="Menlo Regular"/>
              </a:rPr>
              <a:t>DTAG </a:t>
            </a:r>
            <a:r>
              <a:rPr lang="en-US" sz="1100" dirty="0">
                <a:latin typeface="Menlo Regular"/>
                <a:cs typeface="Menlo Regular"/>
              </a:rPr>
              <a:t>Deutsche Telekom AG,</a:t>
            </a:r>
            <a:r>
              <a:rPr lang="en-US" sz="1100" dirty="0" smtClean="0">
                <a:latin typeface="Menlo Regular"/>
                <a:cs typeface="Menlo Regular"/>
              </a:rPr>
              <a:t>DE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9506 </a:t>
            </a:r>
            <a:r>
              <a:rPr lang="en-US" sz="1100" dirty="0" smtClean="0">
                <a:latin typeface="Menlo Regular"/>
                <a:cs typeface="Menlo Regular"/>
              </a:rPr>
              <a:t>   </a:t>
            </a:r>
            <a:r>
              <a:rPr lang="en-US" sz="1100" dirty="0" smtClean="0">
                <a:latin typeface="Menlo Regular"/>
                <a:cs typeface="Menlo Regular"/>
              </a:rPr>
              <a:t>24,627   </a:t>
            </a:r>
            <a:r>
              <a:rPr lang="en-US" sz="1100" dirty="0" smtClean="0">
                <a:latin typeface="Menlo Regular"/>
                <a:cs typeface="Menlo Regular"/>
              </a:rPr>
              <a:t>0.30 </a:t>
            </a:r>
            <a:r>
              <a:rPr lang="en-US" sz="1100" dirty="0" smtClean="0">
                <a:latin typeface="Menlo Regular"/>
                <a:cs typeface="Menlo Regular"/>
              </a:rPr>
              <a:t>MAGIX</a:t>
            </a:r>
            <a:r>
              <a:rPr lang="en-US" sz="1100" dirty="0">
                <a:latin typeface="Menlo Regular"/>
                <a:cs typeface="Menlo Regular"/>
              </a:rPr>
              <a:t>-SG-AP </a:t>
            </a:r>
            <a:r>
              <a:rPr lang="en-US" sz="1100" dirty="0" err="1">
                <a:latin typeface="Menlo Regular"/>
                <a:cs typeface="Menlo Regular"/>
              </a:rPr>
              <a:t>Magix</a:t>
            </a:r>
            <a:r>
              <a:rPr lang="en-US" sz="1100" dirty="0">
                <a:latin typeface="Menlo Regular"/>
                <a:cs typeface="Menlo Regular"/>
              </a:rPr>
              <a:t> Broadband </a:t>
            </a:r>
            <a:r>
              <a:rPr lang="en-US" sz="1100" dirty="0" err="1">
                <a:latin typeface="Menlo Regular"/>
                <a:cs typeface="Menlo Regular"/>
              </a:rPr>
              <a:t>Network,</a:t>
            </a:r>
            <a:r>
              <a:rPr lang="en-US" sz="1100" dirty="0" err="1" smtClean="0">
                <a:latin typeface="Menlo Regular"/>
                <a:cs typeface="Menlo Regular"/>
              </a:rPr>
              <a:t>SG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31334 </a:t>
            </a:r>
            <a:r>
              <a:rPr lang="en-US" sz="1100" dirty="0" smtClean="0">
                <a:latin typeface="Menlo Regular"/>
                <a:cs typeface="Menlo Regular"/>
              </a:rPr>
              <a:t>  </a:t>
            </a:r>
            <a:r>
              <a:rPr lang="en-US" sz="1100" dirty="0" smtClean="0">
                <a:latin typeface="Menlo Regular"/>
                <a:cs typeface="Menlo Regular"/>
              </a:rPr>
              <a:t>23,329   </a:t>
            </a:r>
            <a:r>
              <a:rPr lang="en-US" sz="1100" dirty="0" smtClean="0">
                <a:latin typeface="Menlo Regular"/>
                <a:cs typeface="Menlo Regular"/>
              </a:rPr>
              <a:t>3.31 </a:t>
            </a:r>
            <a:r>
              <a:rPr lang="en-US" sz="1100" dirty="0" smtClean="0">
                <a:latin typeface="Menlo Regular"/>
                <a:cs typeface="Menlo Regular"/>
              </a:rPr>
              <a:t>KABELDEUTSCHLAND</a:t>
            </a:r>
            <a:r>
              <a:rPr lang="en-US" sz="1100" dirty="0">
                <a:latin typeface="Menlo Regular"/>
                <a:cs typeface="Menlo Regular"/>
              </a:rPr>
              <a:t>-AS </a:t>
            </a:r>
            <a:r>
              <a:rPr lang="en-US" sz="1100" dirty="0" err="1">
                <a:latin typeface="Menlo Regular"/>
                <a:cs typeface="Menlo Regular"/>
              </a:rPr>
              <a:t>Kabel</a:t>
            </a:r>
            <a:r>
              <a:rPr lang="en-US" sz="1100" dirty="0">
                <a:latin typeface="Menlo Regular"/>
                <a:cs typeface="Menlo Regular"/>
              </a:rPr>
              <a:t> Deutschland </a:t>
            </a:r>
            <a:r>
              <a:rPr lang="en-US" sz="1100" dirty="0" err="1">
                <a:latin typeface="Menlo Regular"/>
                <a:cs typeface="Menlo Regular"/>
              </a:rPr>
              <a:t>Vertrieb</a:t>
            </a:r>
            <a:r>
              <a:rPr lang="en-US" sz="1100" dirty="0">
                <a:latin typeface="Menlo Regular"/>
                <a:cs typeface="Menlo Regular"/>
              </a:rPr>
              <a:t> und Service </a:t>
            </a:r>
            <a:r>
              <a:rPr lang="en-US" sz="1100" dirty="0" err="1">
                <a:latin typeface="Menlo Regular"/>
                <a:cs typeface="Menlo Regular"/>
              </a:rPr>
              <a:t>GmbH,</a:t>
            </a:r>
            <a:r>
              <a:rPr lang="en-US" sz="1100" dirty="0" err="1" smtClean="0">
                <a:latin typeface="Menlo Regular"/>
                <a:cs typeface="Menlo Regular"/>
              </a:rPr>
              <a:t>DE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5610 </a:t>
            </a:r>
            <a:r>
              <a:rPr lang="en-US" sz="1100" dirty="0" smtClean="0">
                <a:latin typeface="Menlo Regular"/>
                <a:cs typeface="Menlo Regular"/>
              </a:rPr>
              <a:t>   </a:t>
            </a:r>
            <a:r>
              <a:rPr lang="en-US" sz="1100" dirty="0" smtClean="0">
                <a:latin typeface="Menlo Regular"/>
                <a:cs typeface="Menlo Regular"/>
              </a:rPr>
              <a:t>22,883   </a:t>
            </a:r>
            <a:r>
              <a:rPr lang="en-US" sz="1100" dirty="0" smtClean="0">
                <a:latin typeface="Menlo Regular"/>
                <a:cs typeface="Menlo Regular"/>
              </a:rPr>
              <a:t>0.94	TO2</a:t>
            </a:r>
            <a:r>
              <a:rPr lang="en-US" sz="1100" dirty="0">
                <a:latin typeface="Menlo Regular"/>
                <a:cs typeface="Menlo Regular"/>
              </a:rPr>
              <a:t>-CZECH-REPUBLIC </a:t>
            </a:r>
            <a:r>
              <a:rPr lang="en-US" sz="1100" dirty="0" err="1">
                <a:latin typeface="Menlo Regular"/>
                <a:cs typeface="Menlo Regular"/>
              </a:rPr>
              <a:t>Telefonica</a:t>
            </a:r>
            <a:r>
              <a:rPr lang="en-US" sz="1100" dirty="0">
                <a:latin typeface="Menlo Regular"/>
                <a:cs typeface="Menlo Regular"/>
              </a:rPr>
              <a:t> Czech Republic, </a:t>
            </a:r>
            <a:r>
              <a:rPr lang="en-US" sz="1100" dirty="0" err="1">
                <a:latin typeface="Menlo Regular"/>
                <a:cs typeface="Menlo Regular"/>
              </a:rPr>
              <a:t>a.s.,</a:t>
            </a:r>
            <a:r>
              <a:rPr lang="en-US" sz="1100" dirty="0" err="1" smtClean="0">
                <a:latin typeface="Menlo Regular"/>
                <a:cs typeface="Menlo Regular"/>
              </a:rPr>
              <a:t>CZ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tr-TR" sz="1100" dirty="0">
                <a:latin typeface="Menlo Regular"/>
                <a:cs typeface="Menlo Regular"/>
              </a:rPr>
              <a:t>6848 </a:t>
            </a:r>
            <a:r>
              <a:rPr lang="tr-TR" sz="1100" dirty="0" smtClean="0">
                <a:latin typeface="Menlo Regular"/>
                <a:cs typeface="Menlo Regular"/>
              </a:rPr>
              <a:t>   </a:t>
            </a:r>
            <a:r>
              <a:rPr lang="tr-TR" sz="1100" dirty="0" smtClean="0">
                <a:latin typeface="Menlo Regular"/>
                <a:cs typeface="Menlo Regular"/>
              </a:rPr>
              <a:t>22,428   </a:t>
            </a:r>
            <a:r>
              <a:rPr lang="tr-TR" sz="1100" dirty="0" smtClean="0">
                <a:latin typeface="Menlo Regular"/>
                <a:cs typeface="Menlo Regular"/>
              </a:rPr>
              <a:t>0.64 </a:t>
            </a:r>
            <a:r>
              <a:rPr lang="tr-TR" sz="1100" dirty="0" smtClean="0">
                <a:latin typeface="Menlo Regular"/>
                <a:cs typeface="Menlo Regular"/>
              </a:rPr>
              <a:t>TELENET</a:t>
            </a:r>
            <a:r>
              <a:rPr lang="tr-TR" sz="1100" dirty="0">
                <a:latin typeface="Menlo Regular"/>
                <a:cs typeface="Menlo Regular"/>
              </a:rPr>
              <a:t>-AS </a:t>
            </a:r>
            <a:r>
              <a:rPr lang="tr-TR" sz="1100" dirty="0" err="1">
                <a:latin typeface="Menlo Regular"/>
                <a:cs typeface="Menlo Regular"/>
              </a:rPr>
              <a:t>Telenet</a:t>
            </a:r>
            <a:r>
              <a:rPr lang="tr-TR" sz="1100" dirty="0">
                <a:latin typeface="Menlo Regular"/>
                <a:cs typeface="Menlo Regular"/>
              </a:rPr>
              <a:t> N.V.,</a:t>
            </a:r>
            <a:r>
              <a:rPr lang="tr-TR" sz="1100" dirty="0" smtClean="0">
                <a:latin typeface="Menlo Regular"/>
                <a:cs typeface="Menlo Regular"/>
              </a:rPr>
              <a:t>BE</a:t>
            </a:r>
            <a:endParaRPr lang="tr-TR" sz="1100" dirty="0">
              <a:latin typeface="Menlo Regular"/>
              <a:cs typeface="Menlo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129" y="1240712"/>
            <a:ext cx="6879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This table looks at the origin AS’s where we have the highest number of samples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0785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917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IPv6 Connection </a:t>
            </a:r>
            <a:r>
              <a:rPr lang="en-US" dirty="0" smtClean="0"/>
              <a:t>Failure Rate for </a:t>
            </a:r>
            <a:r>
              <a:rPr lang="en-US" dirty="0" err="1" smtClean="0"/>
              <a:t>AsiaPac</a:t>
            </a:r>
            <a:r>
              <a:rPr lang="en-US" dirty="0" smtClean="0"/>
              <a:t> 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09478"/>
            <a:ext cx="859357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Menlo  "/>
                <a:cs typeface="Menlo  "/>
              </a:rPr>
              <a:t>AS       </a:t>
            </a:r>
            <a:r>
              <a:rPr lang="en-US" sz="1200" dirty="0" smtClean="0">
                <a:latin typeface="Menlo  "/>
                <a:cs typeface="Menlo  "/>
              </a:rPr>
              <a:t>Samples   Failure </a:t>
            </a:r>
            <a:r>
              <a:rPr lang="en-US" sz="1200" dirty="0">
                <a:latin typeface="Menlo  "/>
                <a:cs typeface="Menlo  "/>
              </a:rPr>
              <a:t>Rate (%)  AS Name</a:t>
            </a:r>
          </a:p>
          <a:p>
            <a:pPr marL="0" indent="0">
              <a:buNone/>
            </a:pPr>
            <a:endParaRPr lang="en-US" sz="1100" dirty="0">
              <a:latin typeface="Menlo  "/>
              <a:cs typeface="Menlo  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9794       31  93.55  DNET-ID-AP PT. Core </a:t>
            </a:r>
            <a:r>
              <a:rPr lang="en-US" sz="1100" dirty="0" err="1">
                <a:latin typeface="Menlo Regular"/>
                <a:cs typeface="Menlo Regular"/>
              </a:rPr>
              <a:t>Mediatech</a:t>
            </a:r>
            <a:r>
              <a:rPr lang="en-US" sz="1100" dirty="0">
                <a:latin typeface="Menlo Regular"/>
                <a:cs typeface="Menlo Regular"/>
              </a:rPr>
              <a:t> (D-NET),ID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45600      51  90.20  UPM-AS-AP University of the Philippines, </a:t>
            </a:r>
            <a:r>
              <a:rPr lang="en-US" sz="1100" dirty="0" err="1">
                <a:latin typeface="Menlo Regular"/>
                <a:cs typeface="Menlo Regular"/>
              </a:rPr>
              <a:t>Manila,PH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4755      181  81.77  TATACOMM-AS TATA Communications formerly VSNL is Leading ISP,IN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45637      40  72.50  UNIFONENETWORKS-AS-AP </a:t>
            </a:r>
            <a:r>
              <a:rPr lang="en-US" sz="1100" dirty="0" err="1">
                <a:latin typeface="Menlo Regular"/>
                <a:cs typeface="Menlo Regular"/>
              </a:rPr>
              <a:t>UniFone</a:t>
            </a:r>
            <a:r>
              <a:rPr lang="en-US" sz="1100" dirty="0">
                <a:latin typeface="Menlo Regular"/>
                <a:cs typeface="Menlo Regular"/>
              </a:rPr>
              <a:t> New Zealand </a:t>
            </a:r>
            <a:r>
              <a:rPr lang="en-US" sz="1100" dirty="0" err="1">
                <a:latin typeface="Menlo Regular"/>
                <a:cs typeface="Menlo Regular"/>
              </a:rPr>
              <a:t>Ltd,NZ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55680      65  72.31  KSI-UAJY-AS-ID Kantor </a:t>
            </a:r>
            <a:r>
              <a:rPr lang="en-US" sz="1100" dirty="0" err="1">
                <a:latin typeface="Menlo Regular"/>
                <a:cs typeface="Menlo Regular"/>
              </a:rPr>
              <a:t>Sistem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Informasi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Universitas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Atma</a:t>
            </a:r>
            <a:r>
              <a:rPr lang="en-US" sz="1100" dirty="0">
                <a:latin typeface="Menlo Regular"/>
                <a:cs typeface="Menlo Regular"/>
              </a:rPr>
              <a:t> Jaya </a:t>
            </a:r>
            <a:r>
              <a:rPr lang="en-US" sz="1100" dirty="0" err="1">
                <a:latin typeface="Menlo Regular"/>
                <a:cs typeface="Menlo Regular"/>
              </a:rPr>
              <a:t>Yogyakarta,ID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17961      37  51.35  MITENE </a:t>
            </a:r>
            <a:r>
              <a:rPr lang="en-US" sz="1100" dirty="0" err="1">
                <a:latin typeface="Menlo Regular"/>
                <a:cs typeface="Menlo Regular"/>
              </a:rPr>
              <a:t>mitene</a:t>
            </a:r>
            <a:r>
              <a:rPr lang="en-US" sz="1100" dirty="0">
                <a:latin typeface="Menlo Regular"/>
                <a:cs typeface="Menlo Regular"/>
              </a:rPr>
              <a:t> internet co., </a:t>
            </a:r>
            <a:r>
              <a:rPr lang="en-US" sz="1100" dirty="0" err="1">
                <a:latin typeface="Menlo Regular"/>
                <a:cs typeface="Menlo Regular"/>
              </a:rPr>
              <a:t>ltd.,JP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17660     289  37.72  DRUKNET-AS </a:t>
            </a:r>
            <a:r>
              <a:rPr lang="en-US" sz="1100" dirty="0" err="1">
                <a:latin typeface="Menlo Regular"/>
                <a:cs typeface="Menlo Regular"/>
              </a:rPr>
              <a:t>DrukNet</a:t>
            </a:r>
            <a:r>
              <a:rPr lang="en-US" sz="1100" dirty="0">
                <a:latin typeface="Menlo Regular"/>
                <a:cs typeface="Menlo Regular"/>
              </a:rPr>
              <a:t> ISP,BT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45809      49  36.73  NZRS-AS-AP ASN for .</a:t>
            </a:r>
            <a:r>
              <a:rPr lang="en-US" sz="1100" dirty="0" err="1">
                <a:latin typeface="Menlo Regular"/>
                <a:cs typeface="Menlo Regular"/>
              </a:rPr>
              <a:t>nz</a:t>
            </a:r>
            <a:r>
              <a:rPr lang="en-US" sz="1100" dirty="0">
                <a:latin typeface="Menlo Regular"/>
                <a:cs typeface="Menlo Regular"/>
              </a:rPr>
              <a:t> registry </a:t>
            </a:r>
            <a:r>
              <a:rPr lang="en-US" sz="1100" dirty="0" err="1">
                <a:latin typeface="Menlo Regular"/>
                <a:cs typeface="Menlo Regular"/>
              </a:rPr>
              <a:t>content,NZ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17832     209  28.71  SIXNGIX-AS-KR Korea Internet Security </a:t>
            </a:r>
            <a:r>
              <a:rPr lang="en-US" sz="1100" dirty="0" err="1">
                <a:latin typeface="Menlo Regular"/>
                <a:cs typeface="Menlo Regular"/>
              </a:rPr>
              <a:t>Agency,KR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17996      43  27.91  UIINET-ID-AP PT Global Prima </a:t>
            </a:r>
            <a:r>
              <a:rPr lang="en-US" sz="1100" dirty="0" err="1">
                <a:latin typeface="Menlo Regular"/>
                <a:cs typeface="Menlo Regular"/>
              </a:rPr>
              <a:t>Utama,ID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10012      33  27.27  FUSION Fusion Communications </a:t>
            </a:r>
            <a:r>
              <a:rPr lang="en-US" sz="1100" dirty="0" err="1">
                <a:latin typeface="Menlo Regular"/>
                <a:cs typeface="Menlo Regular"/>
              </a:rPr>
              <a:t>Corp.,JP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23679      23  26.09  NUSANET-AS-ID Media </a:t>
            </a:r>
            <a:r>
              <a:rPr lang="en-US" sz="1100" dirty="0" err="1">
                <a:latin typeface="Menlo Regular"/>
                <a:cs typeface="Menlo Regular"/>
              </a:rPr>
              <a:t>Antar</a:t>
            </a:r>
            <a:r>
              <a:rPr lang="en-US" sz="1100" dirty="0">
                <a:latin typeface="Menlo Regular"/>
                <a:cs typeface="Menlo Regular"/>
              </a:rPr>
              <a:t> Nusa PT.,ID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9931       38  23.68  CAT-AP The Communication </a:t>
            </a:r>
            <a:r>
              <a:rPr lang="en-US" sz="1100" dirty="0" err="1">
                <a:latin typeface="Menlo Regular"/>
                <a:cs typeface="Menlo Regular"/>
              </a:rPr>
              <a:t>Authoity</a:t>
            </a:r>
            <a:r>
              <a:rPr lang="en-US" sz="1100" dirty="0">
                <a:latin typeface="Menlo Regular"/>
                <a:cs typeface="Menlo Regular"/>
              </a:rPr>
              <a:t> of Thailand, CAT,TH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4837    1,859  22.00  CHINA169-BACKBONE CNCGROUP China169 </a:t>
            </a:r>
            <a:r>
              <a:rPr lang="en-US" sz="1100" dirty="0" err="1">
                <a:latin typeface="Menlo Regular"/>
                <a:cs typeface="Menlo Regular"/>
              </a:rPr>
              <a:t>Backbone,CN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38794      58  20.69  BB-BROADBAND-TH-AS-AP BB-Broadband Co., Ltd. Transit AS,TH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3836       83  20.48  THAISARN-TH-AS-AP Thai Social/Scientific, Academic and Research </a:t>
            </a:r>
            <a:r>
              <a:rPr lang="en-US" sz="1100" dirty="0" err="1">
                <a:latin typeface="Menlo Regular"/>
                <a:cs typeface="Menlo Regular"/>
              </a:rPr>
              <a:t>Network,TH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56308      44  20.45  TELIN-NET-SG TELEKOMUNIKASI INDONESIA INTERNATIONAL, PTE.LTD,SG</a:t>
            </a: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18106      88  20.45  VIEWQWEST-SG-AP </a:t>
            </a:r>
            <a:r>
              <a:rPr lang="en-US" sz="1100" dirty="0" err="1">
                <a:latin typeface="Menlo Regular"/>
                <a:cs typeface="Menlo Regular"/>
              </a:rPr>
              <a:t>Viewqwest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Pte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Ltd,SG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7642       47  12.77  DHIRAAGU-MV-AP </a:t>
            </a:r>
            <a:r>
              <a:rPr lang="en-US" sz="1100" dirty="0" err="1">
                <a:latin typeface="Menlo Regular"/>
                <a:cs typeface="Menlo Regular"/>
              </a:rPr>
              <a:t>Dhiraagu</a:t>
            </a:r>
            <a:r>
              <a:rPr lang="en-US" sz="1100" dirty="0">
                <a:latin typeface="Menlo Regular"/>
                <a:cs typeface="Menlo Regular"/>
              </a:rPr>
              <a:t> Internet </a:t>
            </a:r>
            <a:r>
              <a:rPr lang="en-US" sz="1100" dirty="0" err="1">
                <a:latin typeface="Menlo Regular"/>
                <a:cs typeface="Menlo Regular"/>
              </a:rPr>
              <a:t>Services,MV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9431       75  12.00  AKUNI-NZ The University of </a:t>
            </a:r>
            <a:r>
              <a:rPr lang="en-US" sz="1100" dirty="0" err="1">
                <a:latin typeface="Menlo Regular"/>
                <a:cs typeface="Menlo Regular"/>
              </a:rPr>
              <a:t>Auckland,NZ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55947      44  11.36  BBNL-IN Bangalore Broadband Network </a:t>
            </a:r>
            <a:r>
              <a:rPr lang="en-US" sz="1100" dirty="0" err="1">
                <a:latin typeface="Menlo Regular"/>
                <a:cs typeface="Menlo Regular"/>
              </a:rPr>
              <a:t>Pvt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Ltd,IN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7633       53  11.32  SOFTNET-AS-AP Software Technology Parks of India - </a:t>
            </a:r>
            <a:r>
              <a:rPr lang="en-US" sz="1100" dirty="0" err="1">
                <a:latin typeface="Menlo Regular"/>
                <a:cs typeface="Menlo Regular"/>
              </a:rPr>
              <a:t>Bangalore,IN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55430  71,832  11.07  STARHUBINTERNET-AS-NGNBN </a:t>
            </a:r>
            <a:r>
              <a:rPr lang="en-US" sz="1100" dirty="0" err="1">
                <a:latin typeface="Menlo Regular"/>
                <a:cs typeface="Menlo Regular"/>
              </a:rPr>
              <a:t>Starhub</a:t>
            </a:r>
            <a:r>
              <a:rPr lang="en-US" sz="1100" dirty="0">
                <a:latin typeface="Menlo Regular"/>
                <a:cs typeface="Menlo Regular"/>
              </a:rPr>
              <a:t> Internet </a:t>
            </a:r>
            <a:r>
              <a:rPr lang="en-US" sz="1100" dirty="0" err="1">
                <a:latin typeface="Menlo Regular"/>
                <a:cs typeface="Menlo Regular"/>
              </a:rPr>
              <a:t>Pte</a:t>
            </a:r>
            <a:r>
              <a:rPr lang="en-US" sz="1100" dirty="0">
                <a:latin typeface="Menlo Regular"/>
                <a:cs typeface="Menlo Regular"/>
              </a:rPr>
              <a:t> </a:t>
            </a:r>
            <a:r>
              <a:rPr lang="en-US" sz="1100" dirty="0" err="1">
                <a:latin typeface="Menlo Regular"/>
                <a:cs typeface="Menlo Regular"/>
              </a:rPr>
              <a:t>Ltd,SG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45506     128  10.16  AUSAID-AS-AP Australian Agency for International </a:t>
            </a:r>
            <a:r>
              <a:rPr lang="en-US" sz="1100" dirty="0" err="1">
                <a:latin typeface="Menlo Regular"/>
                <a:cs typeface="Menlo Regular"/>
              </a:rPr>
              <a:t>Development,AU</a:t>
            </a:r>
            <a:endParaRPr lang="en-US" sz="1100" dirty="0">
              <a:latin typeface="Menlo Regular"/>
              <a:cs typeface="Menlo Regular"/>
            </a:endParaRPr>
          </a:p>
          <a:p>
            <a:pPr marL="0" indent="0">
              <a:buNone/>
            </a:pPr>
            <a:r>
              <a:rPr lang="en-US" sz="1100" dirty="0">
                <a:latin typeface="Menlo Regular"/>
                <a:cs typeface="Menlo Regular"/>
              </a:rPr>
              <a:t>17451     257   9.73  BIZNET-AS-AP BIZNET NETWORKS,ID</a:t>
            </a:r>
            <a:endParaRPr lang="en-US" sz="1100" dirty="0">
              <a:latin typeface="Menlo Regular"/>
              <a:cs typeface="Menl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523849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RTT Measurements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Data performance is highly dependent on the RTT across the data connection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Is IPv6 faster or slower than IPv4 in terms of an RTT comparison?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528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5207</TotalTime>
  <Words>929</Words>
  <Application>Microsoft Macintosh PowerPoint</Application>
  <PresentationFormat>On-screen Show (4:3)</PresentationFormat>
  <Paragraphs>165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IPv4 / IPv6 Performance Measurement Panel</vt:lpstr>
      <vt:lpstr>The Environment</vt:lpstr>
      <vt:lpstr>Connection Reliability</vt:lpstr>
      <vt:lpstr>Connection Reliability</vt:lpstr>
      <vt:lpstr>Connection Reliability</vt:lpstr>
      <vt:lpstr>IPv6 Connection Failure Rate by Origin AS</vt:lpstr>
      <vt:lpstr>IPv6 Connection Failure Rate by Origin AS</vt:lpstr>
      <vt:lpstr>IPv6 Connection Failure Rate for AsiaPac Nets</vt:lpstr>
      <vt:lpstr>RTT Measurements</vt:lpstr>
      <vt:lpstr>RTT Estimate</vt:lpstr>
      <vt:lpstr>Paired RTT Distribution</vt:lpstr>
      <vt:lpstr>Paired RTT Distribution</vt:lpstr>
      <vt:lpstr>Paired RTT Distribution</vt:lpstr>
      <vt:lpstr>Paired RTT Distribution</vt:lpstr>
      <vt:lpstr>RTT Distribution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IPv4 / IPv6 Performance Measurements</dc:title>
  <dc:creator>Geoff Huston</dc:creator>
  <cp:lastModifiedBy>Geoff Huston</cp:lastModifiedBy>
  <cp:revision>24</cp:revision>
  <dcterms:created xsi:type="dcterms:W3CDTF">2014-02-01T06:00:55Z</dcterms:created>
  <dcterms:modified xsi:type="dcterms:W3CDTF">2014-09-05T05:55:43Z</dcterms:modified>
</cp:coreProperties>
</file>